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93" r:id="rId3"/>
    <p:sldId id="289" r:id="rId4"/>
    <p:sldId id="282" r:id="rId5"/>
    <p:sldId id="290" r:id="rId6"/>
    <p:sldId id="294" r:id="rId7"/>
    <p:sldId id="287" r:id="rId8"/>
    <p:sldId id="288" r:id="rId9"/>
  </p:sldIdLst>
  <p:sldSz cx="9144000" cy="6858000" type="screen4x3"/>
  <p:notesSz cx="6797675" cy="987266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074" autoAdjust="0"/>
  </p:normalViewPr>
  <p:slideViewPr>
    <p:cSldViewPr>
      <p:cViewPr>
        <p:scale>
          <a:sx n="90" d="100"/>
          <a:sy n="90" d="100"/>
        </p:scale>
        <p:origin x="-91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47E97-B98F-41EB-959B-EF5B77C13B25}" type="datetimeFigureOut">
              <a:rPr lang="it-IT" smtClean="0"/>
              <a:pPr/>
              <a:t>05/12/2017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BFF482-ED50-487A-A78C-FDFA825EE4A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3420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6D79-90CB-444D-949F-CF5F1280ED7D}" type="datetimeFigureOut">
              <a:rPr lang="it-IT" smtClean="0"/>
              <a:pPr/>
              <a:t>05/12/2017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6D79-90CB-444D-949F-CF5F1280ED7D}" type="datetimeFigureOut">
              <a:rPr lang="it-IT" smtClean="0"/>
              <a:pPr/>
              <a:t>05/12/2017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6D79-90CB-444D-949F-CF5F1280ED7D}" type="datetimeFigureOut">
              <a:rPr lang="it-IT" smtClean="0"/>
              <a:pPr/>
              <a:t>05/12/2017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8229600" cy="125888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63C1A-0F68-45A8-9C24-483386D8153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/>
          </a:bodyPr>
          <a:lstStyle>
            <a:lvl1pPr>
              <a:defRPr sz="2800" baseline="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6D79-90CB-444D-949F-CF5F1280ED7D}" type="datetimeFigureOut">
              <a:rPr lang="it-IT" smtClean="0"/>
              <a:pPr/>
              <a:t>05/12/2017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6D79-90CB-444D-949F-CF5F1280ED7D}" type="datetimeFigureOut">
              <a:rPr lang="it-IT" smtClean="0"/>
              <a:pPr/>
              <a:t>05/12/2017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6D79-90CB-444D-949F-CF5F1280ED7D}" type="datetimeFigureOut">
              <a:rPr lang="it-IT" smtClean="0"/>
              <a:pPr/>
              <a:t>05/12/2017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6D79-90CB-444D-949F-CF5F1280ED7D}" type="datetimeFigureOut">
              <a:rPr lang="it-IT" smtClean="0"/>
              <a:pPr/>
              <a:t>05/12/2017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6D79-90CB-444D-949F-CF5F1280ED7D}" type="datetimeFigureOut">
              <a:rPr lang="it-IT" smtClean="0"/>
              <a:pPr/>
              <a:t>05/12/2017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6D79-90CB-444D-949F-CF5F1280ED7D}" type="datetimeFigureOut">
              <a:rPr lang="it-IT" smtClean="0"/>
              <a:pPr/>
              <a:t>05/12/2017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6D79-90CB-444D-949F-CF5F1280ED7D}" type="datetimeFigureOut">
              <a:rPr lang="it-IT" smtClean="0"/>
              <a:pPr/>
              <a:t>05/12/2017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6D79-90CB-444D-949F-CF5F1280ED7D}" type="datetimeFigureOut">
              <a:rPr lang="it-IT" smtClean="0"/>
              <a:pPr/>
              <a:t>05/12/2017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pagina_interna_presentazione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226" y="317837"/>
            <a:ext cx="9131548" cy="6540162"/>
          </a:xfrm>
          <a:prstGeom prst="rect">
            <a:avLst/>
          </a:prstGeom>
        </p:spPr>
      </p:pic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A6D79-90CB-444D-949F-CF5F1280ED7D}" type="datetimeFigureOut">
              <a:rPr lang="it-IT" smtClean="0"/>
              <a:pPr/>
              <a:t>05/12/2017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cover_presentazio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4528" y="0"/>
            <a:ext cx="9178528" cy="6858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259632" y="1628801"/>
            <a:ext cx="7772400" cy="1872208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I Comuni e la politica di sviluppo rurale: partire dai fabbisogni per formulare le attività di networking. </a:t>
            </a:r>
            <a:br>
              <a:rPr lang="it-IT" sz="2400" b="1" dirty="0" smtClean="0"/>
            </a:br>
            <a:r>
              <a:rPr lang="it-IT" sz="2400" b="1" dirty="0" smtClean="0"/>
              <a:t>Progetto della Rete Rurale Nazionale</a:t>
            </a:r>
            <a:endParaRPr lang="it-IT" sz="1600" dirty="0"/>
          </a:p>
        </p:txBody>
      </p:sp>
      <p:pic>
        <p:nvPicPr>
          <p:cNvPr id="5" name="Picture 2" descr="LOGO PER CARTA INTESTAT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02150"/>
            <a:ext cx="1405896" cy="759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olo 1"/>
          <p:cNvSpPr txBox="1">
            <a:spLocks/>
          </p:cNvSpPr>
          <p:nvPr/>
        </p:nvSpPr>
        <p:spPr>
          <a:xfrm>
            <a:off x="1331641" y="3140968"/>
            <a:ext cx="7560840" cy="2088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1400" b="1" dirty="0" smtClean="0"/>
              <a:t>Annalisa Del Prete– CREA PB</a:t>
            </a:r>
          </a:p>
          <a:p>
            <a:pPr algn="just"/>
            <a:endParaRPr lang="it-IT" sz="1400" dirty="0" smtClean="0"/>
          </a:p>
          <a:p>
            <a:pPr algn="just"/>
            <a:r>
              <a:rPr lang="it-IT" sz="1400" b="1" i="1" dirty="0" smtClean="0"/>
              <a:t>Gli investimenti pubblici cofinanziati dallo sviluppo rurale: l’esperienza dei comuni </a:t>
            </a:r>
            <a:r>
              <a:rPr lang="it-IT" sz="1400" b="1" i="1" dirty="0"/>
              <a:t>n</a:t>
            </a:r>
            <a:r>
              <a:rPr lang="it-IT" sz="1400" b="1" i="1" dirty="0" smtClean="0"/>
              <a:t>el PSR Liguria</a:t>
            </a:r>
          </a:p>
          <a:p>
            <a:pPr algn="just"/>
            <a:r>
              <a:rPr lang="it-IT" sz="1400" b="1" i="1" dirty="0" smtClean="0"/>
              <a:t>Genova, 6 Dicembre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907704" y="116632"/>
            <a:ext cx="4176464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4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PSR e Enti locali</a:t>
            </a:r>
          </a:p>
          <a:p>
            <a:pPr algn="ctr">
              <a:defRPr/>
            </a:pPr>
            <a:r>
              <a:rPr lang="it-IT" sz="24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Da dove partire?</a:t>
            </a:r>
            <a:endParaRPr lang="it-IT" sz="2400" b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74912" y="1772816"/>
            <a:ext cx="2316686" cy="3960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700" dirty="0" smtClean="0">
                <a:solidFill>
                  <a:schemeClr val="tx1"/>
                </a:solidFill>
              </a:rPr>
              <a:t>Area di intervento</a:t>
            </a:r>
            <a:endParaRPr lang="it-IT" sz="1700" dirty="0">
              <a:solidFill>
                <a:schemeClr val="tx1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513009" y="1772816"/>
            <a:ext cx="3211119" cy="34624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it-IT" sz="1650" dirty="0" smtClean="0"/>
              <a:t>Agricolo, Forestale, Ambientale  </a:t>
            </a:r>
            <a:endParaRPr lang="it-IT" sz="1650" dirty="0"/>
          </a:p>
        </p:txBody>
      </p:sp>
      <p:sp>
        <p:nvSpPr>
          <p:cNvPr id="8" name="Rettangolo 7"/>
          <p:cNvSpPr/>
          <p:nvPr/>
        </p:nvSpPr>
        <p:spPr>
          <a:xfrm>
            <a:off x="1115616" y="1196752"/>
            <a:ext cx="2413804" cy="3960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Misure del PSR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74912" y="3062665"/>
            <a:ext cx="2316686" cy="3960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700" dirty="0" smtClean="0">
                <a:solidFill>
                  <a:schemeClr val="tx1"/>
                </a:solidFill>
              </a:rPr>
              <a:t>Tipologia di intervento</a:t>
            </a:r>
            <a:endParaRPr lang="it-IT" sz="1700" dirty="0">
              <a:solidFill>
                <a:schemeClr val="tx1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2483768" y="2404626"/>
            <a:ext cx="3211119" cy="16004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85725" indent="-85725" algn="just">
              <a:buFont typeface="Arial" panose="020B0604020202020204" pitchFamily="34" charset="0"/>
              <a:buChar char="•"/>
            </a:pPr>
            <a:r>
              <a:rPr lang="it-IT" sz="1400" dirty="0"/>
              <a:t>Infrastrutture viarie e di rete (idriche, elettriche, termiche, banda larga, …); </a:t>
            </a:r>
          </a:p>
          <a:p>
            <a:pPr marL="85725" indent="-85725" algn="just">
              <a:buFont typeface="Arial" panose="020B0604020202020204" pitchFamily="34" charset="0"/>
              <a:buChar char="•"/>
            </a:pPr>
            <a:r>
              <a:rPr lang="it-IT" sz="1400" dirty="0"/>
              <a:t>Infrastrutture socio-culturali (recupero di edifici, dell’arredo urbano, studi, servizi di mobilità, etc.)</a:t>
            </a:r>
          </a:p>
          <a:p>
            <a:pPr marL="85725" indent="-85725" algn="just">
              <a:buFont typeface="Arial" panose="020B0604020202020204" pitchFamily="34" charset="0"/>
              <a:buChar char="•"/>
            </a:pPr>
            <a:r>
              <a:rPr lang="it-IT" sz="1400" dirty="0" smtClean="0"/>
              <a:t>Investimenti forestali non produttivi </a:t>
            </a:r>
          </a:p>
          <a:p>
            <a:pPr algn="just"/>
            <a:r>
              <a:rPr lang="it-IT" sz="1400" dirty="0" smtClean="0"/>
              <a:t>(</a:t>
            </a:r>
            <a:r>
              <a:rPr lang="it-IT" sz="1400" dirty="0" err="1" smtClean="0"/>
              <a:t>es.filari</a:t>
            </a:r>
            <a:r>
              <a:rPr lang="it-IT" sz="1400" dirty="0" smtClean="0"/>
              <a:t>, siepi, protezione boschi, </a:t>
            </a:r>
            <a:r>
              <a:rPr lang="it-IT" sz="1400" dirty="0" err="1" smtClean="0"/>
              <a:t>ecc</a:t>
            </a:r>
            <a:r>
              <a:rPr lang="it-IT" sz="1400" dirty="0" smtClean="0"/>
              <a:t>…) </a:t>
            </a:r>
            <a:endParaRPr lang="it-IT" sz="1400" dirty="0"/>
          </a:p>
        </p:txBody>
      </p:sp>
      <p:sp>
        <p:nvSpPr>
          <p:cNvPr id="12" name="Rettangolo 11"/>
          <p:cNvSpPr/>
          <p:nvPr/>
        </p:nvSpPr>
        <p:spPr>
          <a:xfrm>
            <a:off x="54750" y="4617132"/>
            <a:ext cx="2357010" cy="3960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650" dirty="0" smtClean="0">
                <a:solidFill>
                  <a:schemeClr val="tx1"/>
                </a:solidFill>
              </a:rPr>
              <a:t>Finalità dell’investimento </a:t>
            </a:r>
            <a:endParaRPr lang="it-IT" sz="1650" dirty="0">
              <a:solidFill>
                <a:schemeClr val="tx1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2497612" y="4221088"/>
            <a:ext cx="3226516" cy="1138773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85725" indent="-85725" algn="just">
              <a:buFont typeface="Arial" panose="020B0604020202020204" pitchFamily="34" charset="0"/>
              <a:buChar char="•"/>
            </a:pPr>
            <a:r>
              <a:rPr lang="it-IT" sz="1650" dirty="0"/>
              <a:t>collettiva e pubblica </a:t>
            </a:r>
          </a:p>
          <a:p>
            <a:pPr marL="85725" indent="-85725" algn="just">
              <a:buFont typeface="Arial" panose="020B0604020202020204" pitchFamily="34" charset="0"/>
              <a:buChar char="•"/>
            </a:pPr>
            <a:r>
              <a:rPr lang="it-IT" sz="1650" dirty="0"/>
              <a:t>economica</a:t>
            </a:r>
          </a:p>
          <a:p>
            <a:pPr marL="85725" indent="-85725" algn="just">
              <a:buFont typeface="Arial" panose="020B0604020202020204" pitchFamily="34" charset="0"/>
              <a:buChar char="•"/>
            </a:pPr>
            <a:r>
              <a:rPr lang="it-IT" sz="1650" dirty="0"/>
              <a:t>solidarietà sociale e sviluppo dei servizi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6228184" y="1231172"/>
            <a:ext cx="2413804" cy="39604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Enti Locali 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6372200" y="1763524"/>
            <a:ext cx="1872208" cy="369332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Ruoli e funzioni </a:t>
            </a:r>
            <a:endParaRPr lang="it-IT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5796136" y="2340059"/>
            <a:ext cx="1282658" cy="60016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650" dirty="0" smtClean="0"/>
              <a:t>Beneficiario </a:t>
            </a:r>
          </a:p>
          <a:p>
            <a:r>
              <a:rPr lang="it-IT" sz="1650" dirty="0" smtClean="0"/>
              <a:t>diretto </a:t>
            </a:r>
            <a:endParaRPr lang="it-IT" sz="1650" dirty="0"/>
          </a:p>
        </p:txBody>
      </p:sp>
      <p:sp>
        <p:nvSpPr>
          <p:cNvPr id="17" name="Rettangolo 16"/>
          <p:cNvSpPr/>
          <p:nvPr/>
        </p:nvSpPr>
        <p:spPr>
          <a:xfrm>
            <a:off x="7200800" y="2348880"/>
            <a:ext cx="1547664" cy="60016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it-IT" sz="165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Coinvolgimento indiretto </a:t>
            </a:r>
            <a:endParaRPr lang="it-IT" sz="1650" dirty="0"/>
          </a:p>
        </p:txBody>
      </p:sp>
      <p:cxnSp>
        <p:nvCxnSpPr>
          <p:cNvPr id="19" name="Connettore 2 18"/>
          <p:cNvCxnSpPr/>
          <p:nvPr/>
        </p:nvCxnSpPr>
        <p:spPr>
          <a:xfrm>
            <a:off x="6415022" y="3024100"/>
            <a:ext cx="22443" cy="23357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7092280" y="3020759"/>
            <a:ext cx="1979712" cy="1815882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85725" indent="-85725">
              <a:buFont typeface="Arial" panose="020B0604020202020204" pitchFamily="34" charset="0"/>
              <a:buChar char="•"/>
            </a:pPr>
            <a:r>
              <a:rPr lang="it-IT" sz="1600" dirty="0" smtClean="0"/>
              <a:t>In </a:t>
            </a:r>
            <a:r>
              <a:rPr lang="it-IT" sz="1600" b="1" dirty="0" smtClean="0"/>
              <a:t>partenariato</a:t>
            </a:r>
            <a:r>
              <a:rPr lang="it-IT" sz="1600" dirty="0" smtClean="0"/>
              <a:t> locale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it-IT" sz="1600" dirty="0" smtClean="0"/>
              <a:t> </a:t>
            </a:r>
            <a:r>
              <a:rPr lang="it-IT" sz="1600" b="1" dirty="0" smtClean="0"/>
              <a:t>concessore</a:t>
            </a:r>
            <a:r>
              <a:rPr lang="it-IT" sz="1600" dirty="0" smtClean="0"/>
              <a:t>  </a:t>
            </a:r>
            <a:r>
              <a:rPr lang="it-IT" sz="1600" dirty="0"/>
              <a:t>di autorizzazioni </a:t>
            </a:r>
            <a:endParaRPr lang="it-IT" sz="1600" dirty="0" smtClean="0"/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it-IT" sz="1600" b="1" dirty="0" smtClean="0"/>
              <a:t>gestore</a:t>
            </a:r>
            <a:r>
              <a:rPr lang="it-IT" sz="1600" dirty="0" smtClean="0"/>
              <a:t> </a:t>
            </a:r>
            <a:r>
              <a:rPr lang="it-IT" sz="1600" dirty="0"/>
              <a:t>delle strutture create </a:t>
            </a:r>
            <a:endParaRPr lang="it-IT" sz="1600" dirty="0" smtClean="0"/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it-IT" sz="1600" dirty="0" smtClean="0"/>
              <a:t>soggetto </a:t>
            </a:r>
            <a:r>
              <a:rPr lang="it-IT" sz="1600" b="1" dirty="0" smtClean="0"/>
              <a:t>animatore </a:t>
            </a:r>
            <a:endParaRPr lang="it-IT" sz="1600" b="1" dirty="0"/>
          </a:p>
        </p:txBody>
      </p:sp>
      <p:cxnSp>
        <p:nvCxnSpPr>
          <p:cNvPr id="23" name="Connettore 2 22"/>
          <p:cNvCxnSpPr/>
          <p:nvPr/>
        </p:nvCxnSpPr>
        <p:spPr>
          <a:xfrm>
            <a:off x="8082136" y="4869160"/>
            <a:ext cx="0" cy="4907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ttangolo 23"/>
          <p:cNvSpPr/>
          <p:nvPr/>
        </p:nvSpPr>
        <p:spPr>
          <a:xfrm>
            <a:off x="74912" y="5438254"/>
            <a:ext cx="8997080" cy="1231106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it-IT" sz="1600" i="1" dirty="0" smtClean="0"/>
              <a:t>COMPLESSITÀ DELLA NORMATIVA DI RIFERIMENTO</a:t>
            </a:r>
            <a:r>
              <a:rPr lang="it-IT" sz="1600" dirty="0" smtClean="0"/>
              <a:t>:  </a:t>
            </a:r>
            <a:r>
              <a:rPr lang="it-IT" sz="1400" dirty="0"/>
              <a:t>numerose regole, complesse e spesso ridondanti, spesso oggetto di modifiche (</a:t>
            </a:r>
            <a:r>
              <a:rPr lang="it-IT" sz="1400" i="1" dirty="0"/>
              <a:t>appalti pubblici, </a:t>
            </a:r>
            <a:r>
              <a:rPr lang="it-IT" sz="1400" i="1" dirty="0" err="1"/>
              <a:t>governance</a:t>
            </a:r>
            <a:r>
              <a:rPr lang="it-IT" sz="1400" i="1" dirty="0"/>
              <a:t> locale, …), che  </a:t>
            </a:r>
            <a:r>
              <a:rPr lang="it-IT" sz="1400" dirty="0"/>
              <a:t>richiedono la scesa in campo di più organi e soggetti istituzionali.  </a:t>
            </a:r>
            <a:endParaRPr lang="it-IT" sz="1400" dirty="0" smtClean="0"/>
          </a:p>
          <a:p>
            <a:pPr algn="just"/>
            <a:r>
              <a:rPr lang="it-IT" sz="1600" dirty="0" smtClean="0">
                <a:solidFill>
                  <a:srgbClr val="FF0000"/>
                </a:solidFill>
              </a:rPr>
              <a:t>MA…</a:t>
            </a:r>
            <a:r>
              <a:rPr lang="it-IT" sz="1400" dirty="0" smtClean="0"/>
              <a:t>  </a:t>
            </a:r>
            <a:r>
              <a:rPr lang="it-IT" sz="1400" dirty="0"/>
              <a:t>può offrire margini di flessibilità vedi, ad esempio, Unione dei Comuni, Servizi di Interesse Generale (SIG), oppure facilitazioni in relazione alla localizzazione degli enti in determinate aree…</a:t>
            </a:r>
          </a:p>
        </p:txBody>
      </p:sp>
    </p:spTree>
    <p:extLst>
      <p:ext uri="{BB962C8B-B14F-4D97-AF65-F5344CB8AC3E}">
        <p14:creationId xmlns:p14="http://schemas.microsoft.com/office/powerpoint/2010/main" val="295297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3" grpId="0" animBg="1"/>
      <p:bldP spid="16" grpId="0" animBg="1"/>
      <p:bldP spid="17" grpId="0" animBg="1"/>
      <p:bldP spid="20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979712" y="548680"/>
            <a:ext cx="403311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LE INFRASTRUTTURE RURALI NEI PSR</a:t>
            </a:r>
            <a:endParaRPr lang="it-IT" sz="1400" i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123786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152400" y="1457345"/>
            <a:ext cx="184731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fr-F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fr-FR" sz="1100" b="0" i="0" u="sng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it-IT" altLang="fr-FR" sz="1100" b="0" i="0" u="sng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it-I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85427"/>
            <a:ext cx="8836571" cy="541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717032"/>
            <a:ext cx="1890713" cy="196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596629"/>
            <a:ext cx="2544763" cy="307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030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517233"/>
            <a:ext cx="2771799" cy="1080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1678" y="5517232"/>
            <a:ext cx="273630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45" y="792723"/>
            <a:ext cx="8088050" cy="4652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788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6373" y="836712"/>
            <a:ext cx="8784976" cy="724942"/>
          </a:xfrm>
        </p:spPr>
        <p:txBody>
          <a:bodyPr>
            <a:normAutofit fontScale="90000"/>
          </a:bodyPr>
          <a:lstStyle/>
          <a:p>
            <a:r>
              <a:rPr lang="it-IT" sz="2200" b="1" dirty="0" smtClean="0"/>
              <a:t>Risorse finanziarie PSR per infrastrutture rurali in euro (2007-2013/2014-2020)</a:t>
            </a:r>
            <a:endParaRPr lang="it-IT" b="1" dirty="0"/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383708" y="5949280"/>
            <a:ext cx="8229600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it-IT" sz="1700" b="1" dirty="0" smtClean="0"/>
          </a:p>
          <a:p>
            <a:pPr algn="just"/>
            <a:r>
              <a:rPr lang="it-IT" sz="1700" b="1" dirty="0" smtClean="0"/>
              <a:t>STATI MEMBRI. 2007-2013: </a:t>
            </a:r>
            <a:r>
              <a:rPr lang="it-IT" sz="1700" dirty="0" smtClean="0"/>
              <a:t>circa  13 miliardi euro FEASR</a:t>
            </a:r>
          </a:p>
          <a:p>
            <a:pPr algn="just"/>
            <a:r>
              <a:rPr lang="it-IT" sz="1700" dirty="0"/>
              <a:t>	</a:t>
            </a:r>
            <a:r>
              <a:rPr lang="it-IT" sz="1700" dirty="0" smtClean="0"/>
              <a:t>        			 </a:t>
            </a:r>
            <a:r>
              <a:rPr lang="it-IT" sz="1700" b="1" dirty="0" smtClean="0"/>
              <a:t>2014-2020:</a:t>
            </a:r>
            <a:r>
              <a:rPr lang="it-IT" sz="1700" dirty="0" smtClean="0"/>
              <a:t> circa  15 miliardi euro FEASR</a:t>
            </a:r>
            <a:endParaRPr lang="it-IT" dirty="0"/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427874"/>
              </p:ext>
            </p:extLst>
          </p:nvPr>
        </p:nvGraphicFramePr>
        <p:xfrm>
          <a:off x="540389" y="1412777"/>
          <a:ext cx="8072919" cy="4564982"/>
        </p:xfrm>
        <a:graphic>
          <a:graphicData uri="http://schemas.openxmlformats.org/drawingml/2006/table">
            <a:tbl>
              <a:tblPr/>
              <a:tblGrid>
                <a:gridCol w="2008778"/>
                <a:gridCol w="884299"/>
                <a:gridCol w="831597"/>
                <a:gridCol w="423888"/>
                <a:gridCol w="788811"/>
                <a:gridCol w="346586"/>
                <a:gridCol w="611350"/>
                <a:gridCol w="81670"/>
                <a:gridCol w="234949"/>
                <a:gridCol w="700003"/>
                <a:gridCol w="519459"/>
                <a:gridCol w="641529"/>
              </a:tblGrid>
              <a:tr h="32842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2007-2013</a:t>
                      </a:r>
                    </a:p>
                  </a:txBody>
                  <a:tcPr marL="6191" marR="6191" marT="61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2014-2020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Differenza</a:t>
                      </a: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risorse</a:t>
                      </a: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(A/B)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509631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MISURE</a:t>
                      </a:r>
                    </a:p>
                  </a:txBody>
                  <a:tcPr marL="6191" marR="6191" marT="61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Prog_pub</a:t>
                      </a:r>
                      <a:b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(A)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Speso_pub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Speso su Progr. (%)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MISURE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Prog_pub</a:t>
                      </a: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(B)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Bando</a:t>
                      </a:r>
                      <a:r>
                        <a:rPr lang="fr-FR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%ban/</a:t>
                      </a:r>
                      <a:r>
                        <a:rPr lang="fr-FR" sz="9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prog</a:t>
                      </a:r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58668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 Infrastrutture connesse allo sviluppo ed all’adeguamento  dell’agricoltura e silvicoltura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819.661.170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817.284.630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99,7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F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Misura</a:t>
                      </a: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4 (4.3, 4.4.)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endParaRPr lang="it-IT" sz="10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"/>
                      <a:r>
                        <a:rPr lang="it-IT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1.184.637.543</a:t>
                      </a:r>
                      <a:endParaRPr lang="it-IT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</a:t>
                      </a:r>
                      <a:endParaRPr lang="it-IT" sz="10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 fontAlgn="b"/>
                      <a:r>
                        <a:rPr lang="it-IT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222.500.493</a:t>
                      </a:r>
                      <a:endParaRPr lang="it-IT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r>
                        <a:rPr lang="it-IT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71803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 Recupero del potenziale di produzione agricola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117.897.800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123.896.210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105,1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Misura 5 (5.2)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101.731.519</a:t>
                      </a:r>
                    </a:p>
                  </a:txBody>
                  <a:tcPr marL="6191" marR="6191" marT="61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fr-FR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17.900.000</a:t>
                      </a:r>
                      <a:endParaRPr lang="fr-F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191" marR="6191" marT="61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11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18</a:t>
                      </a:r>
                      <a:endParaRPr lang="fr-FR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-15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339754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313 Incentivazione delle </a:t>
                      </a:r>
                      <a:r>
                        <a:rPr lang="it-IT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attività </a:t>
                      </a:r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turistiche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126.545.080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120.855.000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95,5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6">
                  <a:txBody>
                    <a:bodyPr/>
                    <a:lstStyle/>
                    <a:p>
                      <a:pPr algn="ctr" rtl="0" fontAlgn="ctr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rowSpan="4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rtl="0" fontAlgn="ctr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71803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321 Servizi essenziali per l’economia e la popolazione rurale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356.801.830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349.198.560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97,9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71803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322 Rinnovamento e sviluppo dei villaggi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168.507.520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166.236.440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98,7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71803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323 Tutela e riqualificazione del patrimonio rurale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146.666.410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138.274.020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94,3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73353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TOTALE MISURA 3 (313, 321, 322, 323)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798.520.840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774.564.020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97,0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Misura 7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1.012.461.431</a:t>
                      </a:r>
                    </a:p>
                    <a:p>
                      <a:pPr algn="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222.572.700</a:t>
                      </a:r>
                    </a:p>
                    <a:p>
                      <a:pPr algn="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407309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 MISURE ENTI LOCALI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1.736.079.810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1.715.744.860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98,8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TOT MISURE ENTI LOCALI 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2.297.830.494 </a:t>
                      </a:r>
                    </a:p>
                    <a:p>
                      <a:pPr algn="r" fontAlgn="ctr"/>
                      <a:endParaRPr lang="fr-FR" sz="10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r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462.973.193 </a:t>
                      </a:r>
                    </a:p>
                    <a:p>
                      <a:pPr algn="r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32</a:t>
                      </a:r>
                      <a:endParaRPr lang="fr-FR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84425"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TOT. PSR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17.143.686.250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16.924.694.260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98,7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TOT. PSR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20.874.649.621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94453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Peso % delle misure con Enti Locali su TOT PSR</a:t>
                      </a:r>
                    </a:p>
                  </a:txBody>
                  <a:tcPr marL="6191" marR="6191" marT="61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10,12%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11%</a:t>
                      </a:r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91" marR="6191" marT="61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35901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91" marR="6191" marT="61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91" marR="6191" marT="61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73353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91" marR="6191" marT="61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MISURA 16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684.745.759</a:t>
                      </a:r>
                    </a:p>
                  </a:txBody>
                  <a:tcPr marL="6191" marR="6191" marT="61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209.889.686</a:t>
                      </a:r>
                    </a:p>
                  </a:txBody>
                  <a:tcPr marL="6191" marR="6191" marT="61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191" marR="6191" marT="61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</a:tbl>
          </a:graphicData>
        </a:graphic>
      </p:graphicFrame>
      <p:sp>
        <p:nvSpPr>
          <p:cNvPr id="5" name="Ovale 4"/>
          <p:cNvSpPr/>
          <p:nvPr/>
        </p:nvSpPr>
        <p:spPr>
          <a:xfrm>
            <a:off x="4139952" y="4609170"/>
            <a:ext cx="542286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vale 9"/>
          <p:cNvSpPr/>
          <p:nvPr/>
        </p:nvSpPr>
        <p:spPr>
          <a:xfrm>
            <a:off x="7956376" y="2708920"/>
            <a:ext cx="542286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vale 10"/>
          <p:cNvSpPr/>
          <p:nvPr/>
        </p:nvSpPr>
        <p:spPr>
          <a:xfrm>
            <a:off x="8058308" y="4609170"/>
            <a:ext cx="542286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762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547664" y="404664"/>
            <a:ext cx="4824536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OSSERVAZIONI  CORTE DEI CONTI EUROPEA SU INFRASTRUTTURE RURALI PSR </a:t>
            </a:r>
          </a:p>
        </p:txBody>
      </p:sp>
      <p:sp>
        <p:nvSpPr>
          <p:cNvPr id="5" name="Rettangolo 4"/>
          <p:cNvSpPr/>
          <p:nvPr/>
        </p:nvSpPr>
        <p:spPr>
          <a:xfrm>
            <a:off x="251521" y="1196752"/>
            <a:ext cx="87184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it-IT" sz="1400" b="1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Fonte:</a:t>
            </a:r>
            <a:r>
              <a:rPr lang="it-IT" sz="14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 Relazione speciale su efficacia costi-benefici per infrastrutture rurali su 48 progetti cofinanziati di </a:t>
            </a:r>
            <a:r>
              <a:rPr lang="it-IT" sz="14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5 </a:t>
            </a:r>
            <a:r>
              <a:rPr lang="it-IT" sz="14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PSR (2007-2013): </a:t>
            </a:r>
            <a:r>
              <a:rPr lang="it-IT" sz="1400" b="1" i="1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Germania – Sassonia, Spagna – </a:t>
            </a:r>
            <a:r>
              <a:rPr lang="it-IT" sz="1400" b="1" i="1" dirty="0" err="1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Estremadura</a:t>
            </a:r>
            <a:r>
              <a:rPr lang="it-IT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, </a:t>
            </a:r>
            <a:r>
              <a:rPr lang="it-IT" sz="1400" i="1" dirty="0" smtClean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Italia – Sicilia, Polonia e Romania </a:t>
            </a:r>
            <a:r>
              <a:rPr lang="it-IT" sz="14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e su 48 progetti selezionati</a:t>
            </a:r>
            <a:endParaRPr lang="it-IT" sz="1400" i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79511" y="1915523"/>
            <a:ext cx="4245277" cy="3108543"/>
          </a:xfrm>
          <a:prstGeom prst="rect">
            <a:avLst/>
          </a:prstGeom>
          <a:solidFill>
            <a:schemeClr val="bg2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chemeClr val="accent3">
                    <a:lumMod val="50000"/>
                  </a:schemeClr>
                </a:solidFill>
              </a:rPr>
              <a:t>Programmazione degli interventi </a:t>
            </a:r>
          </a:p>
          <a:p>
            <a:pPr marL="177800" indent="-177800" algn="just"/>
            <a:r>
              <a:rPr lang="it-IT" sz="1300" b="1" dirty="0" smtClean="0"/>
              <a:t>Mancanza di demarcazione tra fondi e assenza di complementarietà tra fondi </a:t>
            </a:r>
            <a:r>
              <a:rPr lang="it-IT" sz="1300" i="1" dirty="0" smtClean="0"/>
              <a:t>(non sono state quantificate a priori le risorse necessarie a rispondere a specifiche esigenze)</a:t>
            </a:r>
          </a:p>
          <a:p>
            <a:pPr marL="177800" indent="-177800" algn="just"/>
            <a:r>
              <a:rPr lang="it-IT" sz="1300" b="1" dirty="0" smtClean="0"/>
              <a:t>Parziale e</a:t>
            </a:r>
            <a:r>
              <a:rPr lang="it-IT" sz="1300" b="1" u="sng" dirty="0" smtClean="0"/>
              <a:t>ffetto inerziale </a:t>
            </a:r>
            <a:r>
              <a:rPr lang="it-IT" sz="1300" b="1" dirty="0" smtClean="0"/>
              <a:t>(</a:t>
            </a:r>
            <a:r>
              <a:rPr lang="it-IT" sz="1300" i="1" dirty="0" smtClean="0"/>
              <a:t>i progetti sovvenzionati sarebbero stati intrapresi in tutto o in parte anche senza l’aiuto finanziario</a:t>
            </a:r>
            <a:r>
              <a:rPr lang="it-IT" sz="1300" b="1" dirty="0" smtClean="0"/>
              <a:t>)</a:t>
            </a:r>
          </a:p>
          <a:p>
            <a:pPr marL="177800" indent="-177800" algn="just"/>
            <a:endParaRPr lang="it-IT" sz="1300" b="1" dirty="0"/>
          </a:p>
          <a:p>
            <a:pPr marL="177800" indent="-177800" algn="just"/>
            <a:endParaRPr lang="it-IT" sz="1300" b="1" dirty="0" smtClean="0"/>
          </a:p>
          <a:p>
            <a:pPr marL="177800" indent="-177800" algn="just"/>
            <a:endParaRPr lang="it-IT" sz="1300" b="1" dirty="0"/>
          </a:p>
          <a:p>
            <a:pPr marL="177800" indent="-177800" algn="just"/>
            <a:endParaRPr lang="it-IT" sz="1300" b="1" dirty="0" smtClean="0"/>
          </a:p>
          <a:p>
            <a:pPr marL="177800" indent="-177800" algn="just"/>
            <a:endParaRPr lang="it-IT" sz="1300" b="1" dirty="0"/>
          </a:p>
          <a:p>
            <a:pPr marL="177800" indent="-177800" algn="just"/>
            <a:endParaRPr lang="it-IT" sz="1300" b="1" dirty="0" smtClean="0"/>
          </a:p>
          <a:p>
            <a:pPr marL="177800" indent="-177800" algn="just"/>
            <a:endParaRPr lang="it-IT" sz="1300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4608003" y="1876182"/>
            <a:ext cx="4361979" cy="3154710"/>
          </a:xfrm>
          <a:prstGeom prst="rect">
            <a:avLst/>
          </a:prstGeom>
          <a:solidFill>
            <a:schemeClr val="bg2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chemeClr val="accent3">
                    <a:lumMod val="50000"/>
                  </a:schemeClr>
                </a:solidFill>
              </a:rPr>
              <a:t>Selezione degli interventi </a:t>
            </a:r>
          </a:p>
          <a:p>
            <a:pPr marL="177800" indent="-177800" algn="just"/>
            <a:r>
              <a:rPr lang="it-IT" sz="1300" b="1" dirty="0" smtClean="0"/>
              <a:t>Procedure </a:t>
            </a:r>
            <a:r>
              <a:rPr lang="it-IT" sz="1300" b="1" dirty="0"/>
              <a:t>di selezione </a:t>
            </a:r>
            <a:r>
              <a:rPr lang="it-IT" sz="1300" b="1" dirty="0" smtClean="0"/>
              <a:t>inadeguate a  finanziare i </a:t>
            </a:r>
            <a:r>
              <a:rPr lang="it-IT" sz="1300" b="1" dirty="0"/>
              <a:t>progetti con il miglior rapporto costi-benefici  </a:t>
            </a:r>
            <a:r>
              <a:rPr lang="it-IT" sz="1300" dirty="0"/>
              <a:t>(</a:t>
            </a:r>
            <a:r>
              <a:rPr lang="it-IT" sz="1300" i="1" dirty="0"/>
              <a:t>i criteri di ammissibilità non hanno garantito la selezione dei progetti che, a parità di condizioni, garantivano il soddisfacimento di un maggior numero di </a:t>
            </a:r>
            <a:r>
              <a:rPr lang="it-IT" sz="1300" i="1" dirty="0" smtClean="0"/>
              <a:t>obiettivi</a:t>
            </a:r>
          </a:p>
          <a:p>
            <a:pPr marL="177800" indent="-177800" algn="just"/>
            <a:r>
              <a:rPr lang="it-IT" sz="1300" b="1" dirty="0" smtClean="0"/>
              <a:t>Costo </a:t>
            </a:r>
            <a:r>
              <a:rPr lang="it-IT" sz="1300" b="1" dirty="0"/>
              <a:t>eccessivo dei progetti </a:t>
            </a:r>
            <a:r>
              <a:rPr lang="it-IT" sz="1300" b="1" dirty="0" smtClean="0"/>
              <a:t>per riferimento alle tabelle sulla  </a:t>
            </a:r>
            <a:r>
              <a:rPr lang="it-IT" sz="1300" b="1" dirty="0"/>
              <a:t>ragionevolezza dei costi </a:t>
            </a:r>
            <a:r>
              <a:rPr lang="it-IT" sz="1300" b="1" dirty="0" smtClean="0"/>
              <a:t>alle procedure </a:t>
            </a:r>
            <a:r>
              <a:rPr lang="it-IT" sz="1300" b="1" dirty="0"/>
              <a:t>di appalto pubblico </a:t>
            </a:r>
            <a:r>
              <a:rPr lang="it-IT" sz="1300" b="1" dirty="0" smtClean="0"/>
              <a:t>(</a:t>
            </a:r>
            <a:r>
              <a:rPr lang="it-IT" sz="1300" i="1" dirty="0" smtClean="0"/>
              <a:t>costi </a:t>
            </a:r>
            <a:r>
              <a:rPr lang="it-IT" sz="1300" i="1" dirty="0"/>
              <a:t>di riferimento gonfiati, soprattutto in assenza di gare di appalto eque e competitive- prezzi troppo bassi considerati anormali</a:t>
            </a:r>
            <a:r>
              <a:rPr lang="it-IT" sz="1300" i="1" dirty="0" smtClean="0"/>
              <a:t>)</a:t>
            </a:r>
            <a:r>
              <a:rPr lang="it-IT" sz="1200" b="1" dirty="0"/>
              <a:t> </a:t>
            </a:r>
            <a:endParaRPr lang="it-IT" sz="1200" b="1" dirty="0" smtClean="0"/>
          </a:p>
          <a:p>
            <a:pPr marL="177800" indent="-177800" algn="just"/>
            <a:r>
              <a:rPr lang="it-IT" sz="1300" b="1" dirty="0" smtClean="0"/>
              <a:t>Mancata valutazione della </a:t>
            </a:r>
            <a:r>
              <a:rPr lang="it-IT" sz="1300" b="1" dirty="0"/>
              <a:t>sostenibilità del progetto </a:t>
            </a:r>
            <a:r>
              <a:rPr lang="it-IT" sz="1300" b="1" dirty="0" smtClean="0"/>
              <a:t>(</a:t>
            </a:r>
            <a:r>
              <a:rPr lang="it-IT" sz="1300" i="1" dirty="0" smtClean="0"/>
              <a:t>il piano </a:t>
            </a:r>
            <a:r>
              <a:rPr lang="it-IT" sz="1300" i="1" dirty="0"/>
              <a:t>di manutenzione </a:t>
            </a:r>
            <a:r>
              <a:rPr lang="it-IT" sz="1300" i="1" dirty="0" smtClean="0"/>
              <a:t>non viene inserito tra gli elementi da valutare)</a:t>
            </a:r>
          </a:p>
          <a:p>
            <a:pPr marL="177800" indent="-177800" algn="just"/>
            <a:endParaRPr lang="it-IT" sz="800" i="1" dirty="0"/>
          </a:p>
          <a:p>
            <a:pPr marL="177800" indent="-177800" algn="just"/>
            <a:endParaRPr lang="it-IT" sz="800" b="1" dirty="0" smtClean="0"/>
          </a:p>
        </p:txBody>
      </p:sp>
      <p:sp>
        <p:nvSpPr>
          <p:cNvPr id="10" name="CasellaDiTesto 9"/>
          <p:cNvSpPr txBox="1"/>
          <p:nvPr/>
        </p:nvSpPr>
        <p:spPr>
          <a:xfrm>
            <a:off x="179511" y="5157192"/>
            <a:ext cx="4245277" cy="1123384"/>
          </a:xfrm>
          <a:prstGeom prst="rect">
            <a:avLst/>
          </a:prstGeom>
          <a:solidFill>
            <a:schemeClr val="bg2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chemeClr val="accent3">
                    <a:lumMod val="50000"/>
                  </a:schemeClr>
                </a:solidFill>
              </a:rPr>
              <a:t>Iter amministrativo </a:t>
            </a:r>
          </a:p>
          <a:p>
            <a:r>
              <a:rPr lang="it-IT" sz="1300" b="1" dirty="0" smtClean="0"/>
              <a:t>Ritardi </a:t>
            </a:r>
            <a:r>
              <a:rPr lang="it-IT" sz="1300" b="1" dirty="0"/>
              <a:t>nei processi amministrativi </a:t>
            </a:r>
            <a:r>
              <a:rPr lang="it-IT" sz="1300" b="1" dirty="0" smtClean="0"/>
              <a:t> </a:t>
            </a:r>
            <a:r>
              <a:rPr lang="it-IT" sz="1300" b="1" dirty="0"/>
              <a:t>(</a:t>
            </a:r>
            <a:r>
              <a:rPr lang="it-IT" sz="1300" i="1" dirty="0"/>
              <a:t>richiamo alla necessità di fissare dei limiti temporali per esaminare le domande e erogare i </a:t>
            </a:r>
            <a:r>
              <a:rPr lang="it-IT" sz="1300" i="1" dirty="0" smtClean="0"/>
              <a:t>pagamenti)</a:t>
            </a:r>
            <a:endParaRPr lang="it-IT" sz="1300" i="1" dirty="0"/>
          </a:p>
          <a:p>
            <a:endParaRPr lang="it-IT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4608004" y="5156813"/>
            <a:ext cx="4340199" cy="1107996"/>
          </a:xfrm>
          <a:prstGeom prst="rect">
            <a:avLst/>
          </a:prstGeom>
          <a:solidFill>
            <a:schemeClr val="bg2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lvl="0" indent="-177800"/>
            <a:r>
              <a:rPr lang="it-IT" sz="1400" b="1" dirty="0">
                <a:solidFill>
                  <a:schemeClr val="accent3">
                    <a:lumMod val="50000"/>
                  </a:schemeClr>
                </a:solidFill>
              </a:rPr>
              <a:t>Attuazione degli interventi </a:t>
            </a:r>
          </a:p>
          <a:p>
            <a:pPr marL="177800" lvl="0" indent="-177800" algn="just"/>
            <a:r>
              <a:rPr lang="it-IT" sz="1300" b="1" dirty="0" smtClean="0">
                <a:solidFill>
                  <a:prstClr val="black"/>
                </a:solidFill>
              </a:rPr>
              <a:t>Carenza </a:t>
            </a:r>
            <a:r>
              <a:rPr lang="it-IT" sz="1300" b="1" dirty="0">
                <a:solidFill>
                  <a:prstClr val="black"/>
                </a:solidFill>
              </a:rPr>
              <a:t>di informazioni adeguate per il monitoraggio  </a:t>
            </a:r>
            <a:r>
              <a:rPr lang="it-IT" sz="1300" i="1" dirty="0">
                <a:solidFill>
                  <a:prstClr val="black"/>
                </a:solidFill>
              </a:rPr>
              <a:t>(difficoltà a raccogliere dati pertinenti e affidabili per trarre conclusioni sull’efficacia degli investimenti realizzati</a:t>
            </a:r>
            <a:r>
              <a:rPr lang="it-IT" sz="1300" i="1" dirty="0" smtClean="0">
                <a:solidFill>
                  <a:prstClr val="black"/>
                </a:solidFill>
              </a:rPr>
              <a:t>)</a:t>
            </a:r>
          </a:p>
          <a:p>
            <a:pPr marL="177800" lvl="0" indent="-177800" algn="just"/>
            <a:endParaRPr lang="fr-FR" sz="13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946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008560" y="260648"/>
            <a:ext cx="4033118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PUNTI DI DEBOLEZZA/CRITICITA’ </a:t>
            </a:r>
          </a:p>
          <a:p>
            <a:pPr algn="ctr">
              <a:defRPr/>
            </a:pPr>
            <a:r>
              <a:rPr lang="it-IT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RAE PSR 2007-2013      </a:t>
            </a:r>
            <a:r>
              <a:rPr lang="it-IT" sz="14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(16/21 PSR)</a:t>
            </a:r>
            <a:endParaRPr lang="it-IT" sz="1400" i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144000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578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763688" y="494140"/>
            <a:ext cx="403311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ALCUNE PISTE DI LAVORO……</a:t>
            </a:r>
          </a:p>
        </p:txBody>
      </p:sp>
      <p:sp>
        <p:nvSpPr>
          <p:cNvPr id="5" name="Rettangolo 4"/>
          <p:cNvSpPr/>
          <p:nvPr/>
        </p:nvSpPr>
        <p:spPr>
          <a:xfrm>
            <a:off x="395536" y="1052849"/>
            <a:ext cx="849694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it-IT" sz="800" b="1" dirty="0"/>
          </a:p>
          <a:p>
            <a:pPr algn="just"/>
            <a:r>
              <a:rPr lang="it-IT" sz="1600" b="1" dirty="0"/>
              <a:t>Azioni in itinere:</a:t>
            </a:r>
          </a:p>
          <a:p>
            <a:pPr algn="just">
              <a:buFontTx/>
              <a:buChar char="-"/>
            </a:pPr>
            <a:endParaRPr lang="it-IT" sz="1600" dirty="0"/>
          </a:p>
          <a:p>
            <a:pPr algn="just">
              <a:buFontTx/>
              <a:buChar char="-"/>
            </a:pPr>
            <a:r>
              <a:rPr lang="it-IT" sz="1600" dirty="0"/>
              <a:t>Assumere una visione più sistemica delle opere da finanziare che eviti la dispersione delle risorse in opere isolate e frammentate (redazione dei piani di sviluppo dei comuni, associazionismo, approccio territoriale)</a:t>
            </a:r>
          </a:p>
          <a:p>
            <a:pPr algn="just"/>
            <a:endParaRPr lang="it-IT" sz="1600" dirty="0"/>
          </a:p>
          <a:p>
            <a:pPr algn="just">
              <a:buFontTx/>
              <a:buChar char="-"/>
            </a:pPr>
            <a:r>
              <a:rPr lang="it-IT" sz="1600" dirty="0"/>
              <a:t>Applicare i principi della sana gestione finanziaria</a:t>
            </a:r>
          </a:p>
          <a:p>
            <a:pPr algn="just"/>
            <a:endParaRPr lang="it-IT" sz="1600" dirty="0"/>
          </a:p>
          <a:p>
            <a:pPr algn="just">
              <a:buFontTx/>
              <a:buChar char="-"/>
            </a:pPr>
            <a:r>
              <a:rPr lang="it-IT" sz="1600" dirty="0"/>
              <a:t>Operare in un regime di gestione concorrente  </a:t>
            </a:r>
          </a:p>
          <a:p>
            <a:pPr algn="just"/>
            <a:endParaRPr lang="it-IT" sz="1600" dirty="0"/>
          </a:p>
          <a:p>
            <a:pPr algn="just">
              <a:buFontTx/>
              <a:buChar char="-"/>
            </a:pPr>
            <a:r>
              <a:rPr lang="it-IT" sz="1600" dirty="0"/>
              <a:t>Rafforzare le competenze del capitale umano impiegato</a:t>
            </a:r>
          </a:p>
          <a:p>
            <a:pPr algn="just">
              <a:buFontTx/>
              <a:buChar char="-"/>
            </a:pPr>
            <a:endParaRPr lang="it-IT" sz="1600" dirty="0"/>
          </a:p>
          <a:p>
            <a:pPr algn="just">
              <a:buFontTx/>
              <a:buChar char="-"/>
            </a:pPr>
            <a:r>
              <a:rPr lang="it-IT" sz="1600" dirty="0"/>
              <a:t>Realizzare una maggiore e concreta attività di demarcazione e di complementarietà con gli altri Fondi europei e nazionali</a:t>
            </a:r>
          </a:p>
          <a:p>
            <a:pPr algn="just"/>
            <a:endParaRPr lang="it-IT" sz="1600" dirty="0"/>
          </a:p>
          <a:p>
            <a:pPr algn="just"/>
            <a:r>
              <a:rPr lang="it-IT" sz="1600" b="1" dirty="0"/>
              <a:t>Per il prossimo PSR</a:t>
            </a:r>
            <a:r>
              <a:rPr lang="it-IT" sz="1600" dirty="0"/>
              <a:t>:</a:t>
            </a:r>
          </a:p>
          <a:p>
            <a:pPr algn="just"/>
            <a:endParaRPr lang="it-IT" sz="1600" dirty="0"/>
          </a:p>
          <a:p>
            <a:pPr algn="just">
              <a:buFontTx/>
              <a:buChar char="-"/>
            </a:pPr>
            <a:r>
              <a:rPr lang="it-IT" sz="1600" dirty="0"/>
              <a:t>Identificare fabbisogni e priorità a monte per favorire misure PSR più rispondenti alle necessità dei territori</a:t>
            </a:r>
          </a:p>
          <a:p>
            <a:pPr algn="just">
              <a:buFontTx/>
              <a:buChar char="-"/>
            </a:pPr>
            <a:r>
              <a:rPr lang="it-IT" sz="1600" dirty="0"/>
              <a:t>Semplificare le modalità di selezione degli interventi (affidamenti diretti, individuazione di stazioni appaltanti,  piste di controllo semplificate, ecc.)</a:t>
            </a:r>
          </a:p>
        </p:txBody>
      </p:sp>
    </p:spTree>
    <p:extLst>
      <p:ext uri="{BB962C8B-B14F-4D97-AF65-F5344CB8AC3E}">
        <p14:creationId xmlns:p14="http://schemas.microsoft.com/office/powerpoint/2010/main" val="185030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4249</TotalTime>
  <Words>816</Words>
  <Application>Microsoft Office PowerPoint</Application>
  <PresentationFormat>Presentazione su schermo (4:3)</PresentationFormat>
  <Paragraphs>166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Tema di Office</vt:lpstr>
      <vt:lpstr>I Comuni e la politica di sviluppo rurale: partire dai fabbisogni per formulare le attività di networking.  Progetto della Rete Rurale Nazionale</vt:lpstr>
      <vt:lpstr>Presentazione standard di PowerPoint</vt:lpstr>
      <vt:lpstr>Presentazione standard di PowerPoint</vt:lpstr>
      <vt:lpstr>Presentazione standard di PowerPoint</vt:lpstr>
      <vt:lpstr>Risorse finanziarie PSR per infrastrutture rurali in euro (2007-2013/2014-2020)</vt:lpstr>
      <vt:lpstr>Presentazione standard di PowerPoint</vt:lpstr>
      <vt:lpstr>Presentazione standard di PowerPoint</vt:lpstr>
      <vt:lpstr>Presentazione standard di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Roberta Ruberto</dc:creator>
  <cp:lastModifiedBy>Annalisa Del Prete</cp:lastModifiedBy>
  <cp:revision>156</cp:revision>
  <cp:lastPrinted>2017-11-14T11:03:53Z</cp:lastPrinted>
  <dcterms:created xsi:type="dcterms:W3CDTF">2014-06-05T08:52:09Z</dcterms:created>
  <dcterms:modified xsi:type="dcterms:W3CDTF">2017-12-05T09:25:06Z</dcterms:modified>
</cp:coreProperties>
</file>