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8" r:id="rId2"/>
    <p:sldId id="260" r:id="rId3"/>
    <p:sldId id="286" r:id="rId4"/>
    <p:sldId id="341" r:id="rId5"/>
    <p:sldId id="342" r:id="rId6"/>
    <p:sldId id="343" r:id="rId7"/>
    <p:sldId id="326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20" y="-7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1CCE6-155E-4167-B3E0-015BE8A4148B}" type="datetimeFigureOut">
              <a:rPr lang="it-IT" smtClean="0"/>
              <a:pPr/>
              <a:t>06/12/2017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64283-A417-44E5-A273-29319806C47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7496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64283-A417-44E5-A273-29319806C475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8205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D46A5-AA96-4A10-9AA0-907ADF34C9DD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652325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B84BA-8311-4184-BA00-534DA8EC5938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967952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62750" y="919163"/>
            <a:ext cx="2057400" cy="51736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90550" y="919163"/>
            <a:ext cx="6019800" cy="51736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6677A-33A8-4682-818D-D049BEAD1AC0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485070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olo e testo sopra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90550" y="919163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590550" y="2287588"/>
            <a:ext cx="8229600" cy="18256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90550" y="4265613"/>
            <a:ext cx="8229600" cy="182721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71833-16F0-40C2-9257-1E82D323F0D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59373"/>
      </p:ext>
    </p:extLst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90550" y="919163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590550" y="2287588"/>
            <a:ext cx="8229600" cy="3805237"/>
          </a:xfrm>
        </p:spPr>
        <p:txBody>
          <a:bodyPr/>
          <a:lstStyle/>
          <a:p>
            <a:pPr lvl="0"/>
            <a:endParaRPr lang="it-IT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88BF6-D679-475D-AF8F-86D9B7F2D0E9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251018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3E0BF-16CC-4CE2-906C-8C3A4F04BB53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315016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308BF-ADDA-4450-BA9C-4E23361934B1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593709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90550" y="2287588"/>
            <a:ext cx="4038600" cy="3805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781550" y="2287588"/>
            <a:ext cx="4038600" cy="3805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1FA96-4A41-4318-866F-5799E718CCD6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244888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087D8-1016-42BF-A33C-848854E0FC18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651097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A7DD1-21BC-4BC5-82D5-F189BB8E5127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160580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30F94-71FA-4D23-B069-CB901ABF7960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805537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A1A5F-79A1-49B3-8A96-7FAD297003BC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639913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dirty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C3F22-9712-44BD-9EAF-B8F7EB4F629B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546613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90550" y="91916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0550" y="2287588"/>
            <a:ext cx="8229600" cy="380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18878C4-671E-4E06-9FBC-2168089B4806}" type="slidenum">
              <a:rPr lang="it-IT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73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6699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669900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669900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669900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669900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669900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669900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669900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6699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33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333333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33333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33333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333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333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333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3333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type="ctrTitle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83237" y="2551162"/>
            <a:ext cx="6599478" cy="3470126"/>
          </a:xfrm>
        </p:spPr>
      </p:pic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0" y="1268760"/>
            <a:ext cx="9144000" cy="1282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endParaRPr lang="it-IT" sz="800" b="1" i="1" baseline="120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 fontAlgn="base">
              <a:spcAft>
                <a:spcPct val="0"/>
              </a:spcAft>
              <a:defRPr/>
            </a:pPr>
            <a:r>
              <a:rPr lang="it-IT" sz="5400" b="1" baseline="12000" dirty="0" smtClean="0">
                <a:ln>
                  <a:solidFill>
                    <a:srgbClr val="000000"/>
                  </a:solidFill>
                </a:ln>
                <a:effectLst>
                  <a:outerShdw blurRad="38100" dist="38100" dir="2700000" algn="tl">
                    <a:srgbClr val="EAEAEA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Il PSR e gli enti locali</a:t>
            </a:r>
          </a:p>
          <a:p>
            <a:pPr algn="ctr" fontAlgn="base">
              <a:spcAft>
                <a:spcPct val="0"/>
              </a:spcAft>
              <a:defRPr/>
            </a:pPr>
            <a:r>
              <a:rPr lang="it-IT" sz="5400" b="1" baseline="12000" dirty="0" smtClean="0">
                <a:ln>
                  <a:solidFill>
                    <a:srgbClr val="000000"/>
                  </a:solidFill>
                </a:ln>
                <a:effectLst>
                  <a:outerShdw blurRad="38100" dist="38100" dir="2700000" algn="tl">
                    <a:srgbClr val="EAEAEA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Quadro di riferimento e politiche di sostegno</a:t>
            </a:r>
            <a:endParaRPr lang="it-IT" sz="4000" b="1" baseline="12000" dirty="0">
              <a:ln>
                <a:solidFill>
                  <a:srgbClr val="000000"/>
                </a:solidFill>
              </a:ln>
              <a:effectLst>
                <a:outerShdw blurRad="38100" dist="38100" dir="2700000" algn="tl">
                  <a:srgbClr val="EAEAEA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22995" y="6072867"/>
            <a:ext cx="8686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34975" indent="-342900"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1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GENOVA, Hotel Bristol, 6 dicembre 2017</a:t>
            </a:r>
            <a:endParaRPr lang="it-IT" sz="1000" b="1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0" y="6453336"/>
            <a:ext cx="9144000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SETTORE </a:t>
            </a:r>
            <a:r>
              <a:rPr lang="it-IT" sz="1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POLITICHE AGRICOLE E DELLA PESCA</a:t>
            </a:r>
          </a:p>
        </p:txBody>
      </p:sp>
    </p:spTree>
    <p:extLst>
      <p:ext uri="{BB962C8B-B14F-4D97-AF65-F5344CB8AC3E}">
        <p14:creationId xmlns:p14="http://schemas.microsoft.com/office/powerpoint/2010/main" val="30506478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3600" dirty="0" smtClean="0"/>
              <a:t>GLI ENTI LOCALI NEL PSR</a:t>
            </a:r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</p:nvPr>
        </p:nvGraphicFramePr>
        <p:xfrm>
          <a:off x="590550" y="2287588"/>
          <a:ext cx="8229600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PROGRAMMAZIONE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GESTIONE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 rowSpan="3">
                  <a:txBody>
                    <a:bodyPr/>
                    <a:lstStyle/>
                    <a:p>
                      <a:r>
                        <a:rPr lang="it-IT" dirty="0" smtClean="0"/>
                        <a:t>Espressione dei fabbisogni del territorio nella costruzione del PSR</a:t>
                      </a:r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Realizzazione di progetti come beneficiari dei fondi PSR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Utilizzo di investimenti realizzati da altri (MISE,</a:t>
                      </a:r>
                      <a:r>
                        <a:rPr lang="it-IT" baseline="0" dirty="0" smtClean="0"/>
                        <a:t> GAL, Parchi, ecc.</a:t>
                      </a:r>
                      <a:r>
                        <a:rPr lang="it-IT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Verifica del raggiungimento degli obiettivi (Comitato di sorveglianza)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 rowSpan="2">
                  <a:txBody>
                    <a:bodyPr/>
                    <a:lstStyle/>
                    <a:p>
                      <a:r>
                        <a:rPr lang="it-IT" dirty="0" smtClean="0"/>
                        <a:t>Elaborazione delle strategie di sviluppo locale (SSL) dei GAL</a:t>
                      </a:r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Realizzazione</a:t>
                      </a:r>
                      <a:r>
                        <a:rPr lang="it-IT" baseline="0" dirty="0" smtClean="0"/>
                        <a:t> di progetti come beneficiari delle SSL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Animazione del territorio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it-IT" dirty="0" smtClean="0"/>
                        <a:t>Collegamento tra SNAI e PSR</a:t>
                      </a:r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Realizzazione SNAI con fondi PSR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53336"/>
            <a:ext cx="9144000" cy="423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0769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4000" dirty="0" smtClean="0"/>
              <a:t>Misure PSR in cui i Comuni sono beneficiari diretti</a:t>
            </a:r>
            <a:endParaRPr lang="it-IT" dirty="0"/>
          </a:p>
        </p:txBody>
      </p:sp>
      <p:graphicFrame>
        <p:nvGraphicFramePr>
          <p:cNvPr id="6" name="Segnaposto contenuto 5"/>
          <p:cNvGraphicFramePr>
            <a:graphicFrameLocks noGrp="1"/>
          </p:cNvGraphicFramePr>
          <p:nvPr>
            <p:ph idx="1"/>
          </p:nvPr>
        </p:nvGraphicFramePr>
        <p:xfrm>
          <a:off x="590550" y="2287588"/>
          <a:ext cx="82296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3930"/>
                <a:gridCol w="5643602"/>
                <a:gridCol w="1462068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Misura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Descrizione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€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4.3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Infrastrutture “agricole”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11.595.000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5.1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Prevenzione danni da calamità naturali (agricoltura)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4.325.000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7.2/4/5/6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Investimenti in strutture e infrastrutture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4.625.000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8.3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Prevenzione danni da calamità naturali</a:t>
                      </a:r>
                      <a:r>
                        <a:rPr lang="it-IT" baseline="0" dirty="0" smtClean="0"/>
                        <a:t> (foreste)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13.105.000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8.4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Ripristino foreste danneggiate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12.075.000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8.5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Miglioramento ambientale delle foreste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9.665.000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16.8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Pianificazione</a:t>
                      </a:r>
                      <a:r>
                        <a:rPr lang="it-IT" baseline="0" dirty="0" smtClean="0"/>
                        <a:t> forestale di secondo livello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845.000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19.2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Realizzazione delle strategie di sviluppo locale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16.190.000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TOTALE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72.425.000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6453336"/>
            <a:ext cx="9144000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SETTORE </a:t>
            </a:r>
            <a:r>
              <a:rPr lang="it-IT" sz="1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POLITICHE AGRICOLE E DELLA PESCA</a:t>
            </a:r>
          </a:p>
        </p:txBody>
      </p:sp>
    </p:spTree>
    <p:extLst>
      <p:ext uri="{BB962C8B-B14F-4D97-AF65-F5344CB8AC3E}">
        <p14:creationId xmlns:p14="http://schemas.microsoft.com/office/powerpoint/2010/main" val="108368605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4000" dirty="0" smtClean="0"/>
              <a:t>Misure PSR in cui i Comuni sono beneficiari indiretti</a:t>
            </a:r>
            <a:endParaRPr lang="it-IT" sz="40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590550" y="2287588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054"/>
                <a:gridCol w="5429288"/>
                <a:gridCol w="1819258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Misura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Descrizione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€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7.1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Pianificazione dei parchi e zone Natura 2000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3.480.000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7.3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Banda ultra-larga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13.085.000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16.9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Agricoltura sociale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2.720.000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TOTALE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19.285.000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4873825"/>
      </p:ext>
    </p:extLst>
  </p:cSld>
  <p:clrMapOvr>
    <a:masterClrMapping/>
  </p:clrMapOvr>
  <p:transition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229600" cy="1143000"/>
          </a:xfrm>
        </p:spPr>
        <p:txBody>
          <a:bodyPr/>
          <a:lstStyle/>
          <a:p>
            <a:pPr algn="ctr"/>
            <a:r>
              <a:rPr lang="it-IT" sz="4000" dirty="0" smtClean="0"/>
              <a:t>Bandi PSR già emanati</a:t>
            </a:r>
            <a:endParaRPr lang="it-IT" sz="40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7241766"/>
              </p:ext>
            </p:extLst>
          </p:nvPr>
        </p:nvGraphicFramePr>
        <p:xfrm>
          <a:off x="590550" y="2287588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Misura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Importo a bando €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Periodo di apertura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8.3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6.527.500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it-IT" dirty="0" smtClean="0"/>
                        <a:t>15/1/2017 – 4/9/2017</a:t>
                      </a:r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8.4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6.037.500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8.5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4.832.500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19.2/3/4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23.890.000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1/7/2017 – 19/8/2016</a:t>
                      </a:r>
                    </a:p>
                    <a:p>
                      <a:r>
                        <a:rPr lang="it-IT" dirty="0" smtClean="0"/>
                        <a:t>15/12/2016</a:t>
                      </a:r>
                      <a:r>
                        <a:rPr lang="it-IT" baseline="0" dirty="0" smtClean="0"/>
                        <a:t> – 15/1/2017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4711656"/>
      </p:ext>
    </p:extLst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4000" dirty="0"/>
              <a:t>Bandi PSR </a:t>
            </a:r>
            <a:r>
              <a:rPr lang="it-IT" sz="4000" dirty="0" smtClean="0"/>
              <a:t>di prossima apertura</a:t>
            </a:r>
            <a:endParaRPr lang="it-IT" sz="4000" dirty="0"/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5798553"/>
              </p:ext>
            </p:extLst>
          </p:nvPr>
        </p:nvGraphicFramePr>
        <p:xfrm>
          <a:off x="590550" y="2287588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Misura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Importo a bando €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Periodo di apertura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4.3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6.500.000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Febbraio-marzo 2018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7.1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1.900.000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1° semestre 2018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7.3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13.085.000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Dal 1° semestre 2018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1883432"/>
      </p:ext>
    </p:extLst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4000" dirty="0" smtClean="0"/>
              <a:t>Convenzione Regione/ANCI</a:t>
            </a:r>
            <a:endParaRPr lang="it-IT" sz="4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sz="2800" dirty="0" smtClean="0"/>
          </a:p>
          <a:p>
            <a:r>
              <a:rPr lang="it-IT" sz="2800" dirty="0" smtClean="0"/>
              <a:t>Durata: da ottobre 2017 a dicembre 2020</a:t>
            </a:r>
          </a:p>
          <a:p>
            <a:r>
              <a:rPr lang="it-IT" sz="2800" dirty="0" smtClean="0"/>
              <a:t>Attività di ANCI:</a:t>
            </a:r>
          </a:p>
          <a:p>
            <a:pPr lvl="1"/>
            <a:r>
              <a:rPr lang="it-IT" dirty="0" smtClean="0"/>
              <a:t>Sostegno ai comuni per partecipare a PSR e PO FEAMP</a:t>
            </a:r>
          </a:p>
          <a:p>
            <a:pPr lvl="1"/>
            <a:r>
              <a:rPr lang="it-IT" dirty="0" smtClean="0"/>
              <a:t>Coinvolgere i comuni su temi innovativi come energia, filiere locali, agricoltura sociale, agri/</a:t>
            </a:r>
            <a:r>
              <a:rPr lang="it-IT" dirty="0" err="1" smtClean="0"/>
              <a:t>ittiturismo</a:t>
            </a:r>
            <a:endParaRPr lang="it-IT" dirty="0" smtClean="0"/>
          </a:p>
          <a:p>
            <a:pPr lvl="1"/>
            <a:r>
              <a:rPr lang="it-IT" dirty="0" smtClean="0"/>
              <a:t>Individuazione e diffusione di buone pratiche</a:t>
            </a:r>
          </a:p>
          <a:p>
            <a:pPr lvl="1"/>
            <a:r>
              <a:rPr lang="it-IT" dirty="0" smtClean="0"/>
              <a:t>Collaborare con Regione su temi specifici: zone svantaggiate, SNAI, EUSALP, ecc.</a:t>
            </a:r>
            <a:endParaRPr lang="it-IT" dirty="0" smtClean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6453336"/>
            <a:ext cx="9144000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SETTORE </a:t>
            </a:r>
            <a:r>
              <a:rPr lang="it-IT" sz="14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POLITICHE AGRICOLE E DELLA PESCA</a:t>
            </a:r>
          </a:p>
        </p:txBody>
      </p:sp>
    </p:spTree>
    <p:extLst>
      <p:ext uri="{BB962C8B-B14F-4D97-AF65-F5344CB8AC3E}">
        <p14:creationId xmlns:p14="http://schemas.microsoft.com/office/powerpoint/2010/main" val="155907173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2163</TotalTime>
  <Words>345</Words>
  <Application>Microsoft Office PowerPoint</Application>
  <PresentationFormat>Presentazione su schermo (4:3)</PresentationFormat>
  <Paragraphs>101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Struttura predefinita</vt:lpstr>
      <vt:lpstr>Presentazione standard di PowerPoint</vt:lpstr>
      <vt:lpstr>GLI ENTI LOCALI NEL PSR</vt:lpstr>
      <vt:lpstr>Misure PSR in cui i Comuni sono beneficiari diretti</vt:lpstr>
      <vt:lpstr>Misure PSR in cui i Comuni sono beneficiari indiretti</vt:lpstr>
      <vt:lpstr>Bandi PSR già emanati</vt:lpstr>
      <vt:lpstr>Bandi PSR di prossima apertura</vt:lpstr>
      <vt:lpstr>Convenzione Regione/ANCI</vt:lpstr>
    </vt:vector>
  </TitlesOfParts>
  <Company>Datasiel Spa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Jannone Riccardo</dc:creator>
  <cp:lastModifiedBy>Jannone Riccardo</cp:lastModifiedBy>
  <cp:revision>200</cp:revision>
  <dcterms:created xsi:type="dcterms:W3CDTF">2014-03-20T08:43:35Z</dcterms:created>
  <dcterms:modified xsi:type="dcterms:W3CDTF">2017-12-06T08:09:25Z</dcterms:modified>
</cp:coreProperties>
</file>