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79" r:id="rId3"/>
    <p:sldId id="293" r:id="rId4"/>
    <p:sldId id="289" r:id="rId5"/>
    <p:sldId id="282" r:id="rId6"/>
    <p:sldId id="296" r:id="rId7"/>
    <p:sldId id="291" r:id="rId8"/>
    <p:sldId id="295" r:id="rId9"/>
    <p:sldId id="286" r:id="rId10"/>
    <p:sldId id="288" r:id="rId11"/>
    <p:sldId id="297" r:id="rId12"/>
  </p:sldIdLst>
  <p:sldSz cx="9144000" cy="6858000" type="screen4x3"/>
  <p:notesSz cx="6797675" cy="9872663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6074" autoAdjust="0"/>
  </p:normalViewPr>
  <p:slideViewPr>
    <p:cSldViewPr>
      <p:cViewPr>
        <p:scale>
          <a:sx n="90" d="100"/>
          <a:sy n="90" d="100"/>
        </p:scale>
        <p:origin x="-1608" y="-4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47E97-B98F-41EB-959B-EF5B77C13B25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BFF482-ED50-487A-A78C-FDFA825EE4A7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2134204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BFF482-ED50-487A-A78C-FDFA825EE4A7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xmlns="" val="24959874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olo, test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158750"/>
            <a:ext cx="8229600" cy="1258888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3C1A-0F68-45A8-9C24-483386D8153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692696"/>
            <a:ext cx="8229600" cy="724942"/>
          </a:xfrm>
        </p:spPr>
        <p:txBody>
          <a:bodyPr>
            <a:normAutofit/>
          </a:bodyPr>
          <a:lstStyle>
            <a:lvl1pPr>
              <a:defRPr sz="2800" baseline="0"/>
            </a:lvl1pPr>
          </a:lstStyle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dirty="0" smtClean="0"/>
              <a:t>Fare clic per modificare stili del testo dello schema</a:t>
            </a:r>
          </a:p>
          <a:p>
            <a:pPr lvl="1"/>
            <a:r>
              <a:rPr lang="it-IT" dirty="0" smtClean="0"/>
              <a:t>Secondo livello</a:t>
            </a:r>
          </a:p>
          <a:p>
            <a:pPr lvl="2"/>
            <a:r>
              <a:rPr lang="it-IT" dirty="0" smtClean="0"/>
              <a:t>Terzo livello</a:t>
            </a:r>
          </a:p>
          <a:p>
            <a:pPr lvl="3"/>
            <a:r>
              <a:rPr lang="it-IT" dirty="0" smtClean="0"/>
              <a:t>Quarto livello</a:t>
            </a:r>
          </a:p>
          <a:p>
            <a:pPr lvl="4"/>
            <a:r>
              <a:rPr lang="it-IT" dirty="0" smtClean="0"/>
              <a:t>Quinto livello</a:t>
            </a:r>
            <a:endParaRPr lang="it-IT" dirty="0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magine 6" descr="pagina_interna_presentazion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6226" y="317837"/>
            <a:ext cx="9131548" cy="6540162"/>
          </a:xfrm>
          <a:prstGeom prst="rect">
            <a:avLst/>
          </a:prstGeom>
        </p:spPr>
      </p:pic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 smtClean="0"/>
              <a:t>Fare clic per modificare lo stile del titolo</a:t>
            </a:r>
            <a:endParaRPr lang="it-IT" dirty="0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A6D79-90CB-444D-949F-CF5F1280ED7D}" type="datetimeFigureOut">
              <a:rPr lang="it-IT" smtClean="0"/>
              <a:pPr/>
              <a:t>30/11/2017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CD771C-4B10-4B47-9FC2-61AE0FE183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 descr="cover_presentazion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34528" y="0"/>
            <a:ext cx="9178528" cy="6540163"/>
          </a:xfrm>
          <a:prstGeom prst="rect">
            <a:avLst/>
          </a:prstGeom>
        </p:spPr>
      </p:pic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259632" y="1628801"/>
            <a:ext cx="7772400" cy="1872208"/>
          </a:xfrm>
        </p:spPr>
        <p:txBody>
          <a:bodyPr>
            <a:normAutofit/>
          </a:bodyPr>
          <a:lstStyle/>
          <a:p>
            <a:r>
              <a:rPr lang="it-IT" sz="2400" b="1" dirty="0" smtClean="0"/>
              <a:t>I Comuni e la politica di sviluppo rurale: partire dai fabbisogni per formulare le attività di networking. </a:t>
            </a:r>
            <a:br>
              <a:rPr lang="it-IT" sz="2400" b="1" dirty="0" smtClean="0"/>
            </a:br>
            <a:r>
              <a:rPr lang="it-IT" sz="2400" b="1" dirty="0" smtClean="0"/>
              <a:t>Progetto della Rete Rurale Nazionale con supporto IFEL</a:t>
            </a:r>
            <a:br>
              <a:rPr lang="it-IT" sz="2400" b="1" dirty="0" smtClean="0"/>
            </a:br>
            <a:endParaRPr lang="it-IT" sz="1600" dirty="0"/>
          </a:p>
        </p:txBody>
      </p:sp>
      <p:pic>
        <p:nvPicPr>
          <p:cNvPr id="5" name="Picture 2" descr="LOGO PER CARTA INTESTATA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5736" y="302150"/>
            <a:ext cx="1405896" cy="7595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olo 1"/>
          <p:cNvSpPr txBox="1">
            <a:spLocks/>
          </p:cNvSpPr>
          <p:nvPr/>
        </p:nvSpPr>
        <p:spPr>
          <a:xfrm>
            <a:off x="1496203" y="3140968"/>
            <a:ext cx="7647797" cy="20882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it-IT" sz="1400" b="1" dirty="0" smtClean="0"/>
              <a:t>Giulia </a:t>
            </a:r>
            <a:r>
              <a:rPr lang="it-IT" sz="1400" b="1" dirty="0" err="1" smtClean="0"/>
              <a:t>Diglio–</a:t>
            </a:r>
            <a:r>
              <a:rPr lang="it-IT" sz="1400" b="1" dirty="0" smtClean="0"/>
              <a:t> CREA PB</a:t>
            </a:r>
          </a:p>
          <a:p>
            <a:pPr algn="just"/>
            <a:endParaRPr lang="it-IT" sz="1400" b="1" dirty="0" smtClean="0"/>
          </a:p>
          <a:p>
            <a:pPr algn="just"/>
            <a:r>
              <a:rPr lang="it-IT" sz="1400" b="1" dirty="0" smtClean="0"/>
              <a:t/>
            </a:r>
            <a:br>
              <a:rPr lang="it-IT" sz="1400" b="1" dirty="0" smtClean="0"/>
            </a:br>
            <a:endParaRPr lang="it-IT" sz="1400" dirty="0" smtClean="0"/>
          </a:p>
          <a:p>
            <a:pPr algn="just"/>
            <a:r>
              <a:rPr lang="it-IT" sz="1400" b="1" i="1" dirty="0" smtClean="0"/>
              <a:t>Gli investimenti pubblici cofinanziati dallo sviluppo rurale: l’esperienza dei Comuni </a:t>
            </a:r>
            <a:r>
              <a:rPr lang="it-IT" sz="1400" b="1" i="1" dirty="0"/>
              <a:t>n</a:t>
            </a:r>
            <a:r>
              <a:rPr lang="it-IT" sz="1400" b="1" i="1" dirty="0" smtClean="0"/>
              <a:t>el PSR Puglia</a:t>
            </a:r>
          </a:p>
          <a:p>
            <a:pPr algn="just"/>
            <a:endParaRPr lang="it-IT" sz="1400" b="1" i="1" dirty="0" smtClean="0"/>
          </a:p>
          <a:p>
            <a:pPr algn="just"/>
            <a:r>
              <a:rPr lang="it-IT" sz="1400" b="1" i="1" dirty="0" smtClean="0"/>
              <a:t>Bari, 5 dicembre 2017</a:t>
            </a:r>
          </a:p>
          <a:p>
            <a:pPr algn="just"/>
            <a:endParaRPr lang="it-IT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835696" y="764704"/>
            <a:ext cx="40331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ALCUNE PISTE DI LAVORO……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1412777"/>
            <a:ext cx="8712968" cy="532859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it-IT" sz="1400" b="1" dirty="0" smtClean="0"/>
              <a:t>Azioni in itinere:</a:t>
            </a:r>
          </a:p>
          <a:p>
            <a:pPr algn="just">
              <a:buFontTx/>
              <a:buChar char="-"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Assumere una visione più sistemica delle opere da finanziare che eviti la dispersione delle risorse in opere isolate e frammentate (redazione dei piani di sviluppo dei comuni, associazionismo, approccio territoriale)</a:t>
            </a:r>
          </a:p>
          <a:p>
            <a:pPr marL="0" indent="0" algn="just">
              <a:buNone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Applicare i principi della sana gestione finanziaria</a:t>
            </a:r>
          </a:p>
          <a:p>
            <a:pPr marL="0" indent="0" algn="just">
              <a:buNone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Operare in un regime di gestione concorrente  </a:t>
            </a:r>
            <a:r>
              <a:rPr lang="it-IT" sz="1400" b="1" dirty="0" smtClean="0"/>
              <a:t> </a:t>
            </a:r>
            <a:r>
              <a:rPr lang="it-IT" sz="1400" dirty="0" smtClean="0"/>
              <a:t>(e gli enti territoriali sono i principali responsabili della scelta delle operazioni da finanziare)</a:t>
            </a:r>
          </a:p>
          <a:p>
            <a:pPr marL="0" indent="0" algn="just">
              <a:buNone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Rafforzare le competenze del capitale umano impiegato</a:t>
            </a:r>
          </a:p>
          <a:p>
            <a:pPr algn="just">
              <a:buFontTx/>
              <a:buChar char="-"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Realizzare una maggiore e concreta attività di demarcazione e di complementarietà con gli altri Fondi europei e nazionali</a:t>
            </a:r>
          </a:p>
          <a:p>
            <a:pPr marL="0" indent="0" algn="just">
              <a:buNone/>
            </a:pPr>
            <a:endParaRPr lang="it-IT" sz="1400" dirty="0" smtClean="0"/>
          </a:p>
          <a:p>
            <a:pPr marL="0" indent="0" algn="just">
              <a:buNone/>
            </a:pPr>
            <a:r>
              <a:rPr lang="it-IT" sz="1400" b="1" dirty="0" smtClean="0"/>
              <a:t>Per il prossimo PSR</a:t>
            </a:r>
            <a:r>
              <a:rPr lang="it-IT" sz="1400" dirty="0" smtClean="0"/>
              <a:t>:</a:t>
            </a:r>
          </a:p>
          <a:p>
            <a:pPr marL="0" indent="0" algn="just">
              <a:buNone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Identificare fabbisogni e priorità a monte per favorire misure PSR più rispondenti alle necessità dei territori</a:t>
            </a:r>
          </a:p>
          <a:p>
            <a:pPr algn="just">
              <a:buFontTx/>
              <a:buChar char="-"/>
            </a:pPr>
            <a:endParaRPr lang="it-IT" sz="1400" dirty="0" smtClean="0"/>
          </a:p>
          <a:p>
            <a:pPr algn="just">
              <a:buFontTx/>
              <a:buChar char="-"/>
            </a:pPr>
            <a:r>
              <a:rPr lang="it-IT" sz="1400" dirty="0" smtClean="0"/>
              <a:t>Semplificare </a:t>
            </a:r>
            <a:r>
              <a:rPr lang="it-IT" sz="1400" dirty="0" smtClean="0"/>
              <a:t>le modalità di selezione degli interventi (affidamenti diretti, individuazione di stazioni appaltanti,  piste di controllo semplificate, ecc.)</a:t>
            </a:r>
          </a:p>
        </p:txBody>
      </p:sp>
    </p:spTree>
    <p:extLst>
      <p:ext uri="{BB962C8B-B14F-4D97-AF65-F5344CB8AC3E}">
        <p14:creationId xmlns:p14="http://schemas.microsoft.com/office/powerpoint/2010/main" xmlns="" val="1850301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asellaDiTesto 7"/>
          <p:cNvSpPr txBox="1"/>
          <p:nvPr/>
        </p:nvSpPr>
        <p:spPr>
          <a:xfrm>
            <a:off x="0" y="3140968"/>
            <a:ext cx="154766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L’ente Locale</a:t>
            </a:r>
            <a:endParaRPr lang="it-IT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0" y="3933056"/>
            <a:ext cx="3419872" cy="230832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dirty="0"/>
              <a:t>in quanto portatore di un </a:t>
            </a:r>
            <a:r>
              <a:rPr lang="it-IT" b="1" dirty="0"/>
              <a:t>interesse collettivo</a:t>
            </a:r>
            <a:r>
              <a:rPr lang="it-IT" dirty="0"/>
              <a:t>, svolge un’azione pubblica</a:t>
            </a:r>
          </a:p>
          <a:p>
            <a:pPr>
              <a:defRPr/>
            </a:pPr>
            <a:r>
              <a:rPr lang="it-IT" dirty="0"/>
              <a:t>in modo </a:t>
            </a:r>
            <a:r>
              <a:rPr lang="it-IT" b="1" dirty="0"/>
              <a:t>efficace e trasparente</a:t>
            </a:r>
          </a:p>
          <a:p>
            <a:pPr>
              <a:defRPr/>
            </a:pPr>
            <a:r>
              <a:rPr lang="it-IT" dirty="0"/>
              <a:t>in ossequio ai </a:t>
            </a:r>
            <a:r>
              <a:rPr lang="it-IT" b="1" dirty="0"/>
              <a:t>principi</a:t>
            </a:r>
            <a:r>
              <a:rPr lang="it-IT" dirty="0"/>
              <a:t> di parità, non discriminazione e proporzionalità</a:t>
            </a:r>
          </a:p>
          <a:p>
            <a:pPr>
              <a:defRPr/>
            </a:pPr>
            <a:endParaRPr lang="it-IT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1835696" y="3140968"/>
            <a:ext cx="144016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Funzioni</a:t>
            </a:r>
          </a:p>
        </p:txBody>
      </p:sp>
      <p:sp>
        <p:nvSpPr>
          <p:cNvPr id="22" name="CasellaDiTesto 21"/>
          <p:cNvSpPr txBox="1"/>
          <p:nvPr/>
        </p:nvSpPr>
        <p:spPr>
          <a:xfrm>
            <a:off x="3779913" y="2708920"/>
            <a:ext cx="1584176" cy="369887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b="1" dirty="0" smtClean="0"/>
              <a:t>Istituzionali</a:t>
            </a:r>
            <a:endParaRPr lang="it-IT" b="1" dirty="0"/>
          </a:p>
        </p:txBody>
      </p:sp>
      <p:sp>
        <p:nvSpPr>
          <p:cNvPr id="23" name="CasellaDiTesto 22"/>
          <p:cNvSpPr txBox="1"/>
          <p:nvPr/>
        </p:nvSpPr>
        <p:spPr>
          <a:xfrm>
            <a:off x="3779912" y="3284984"/>
            <a:ext cx="1584176" cy="147732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b="1" dirty="0" smtClean="0"/>
              <a:t>aggiuntive  di promozione dello sviluppo economico e sociale</a:t>
            </a:r>
            <a:endParaRPr lang="it-IT" b="1" dirty="0"/>
          </a:p>
        </p:txBody>
      </p:sp>
      <p:sp>
        <p:nvSpPr>
          <p:cNvPr id="24" name="Parentesi graffa aperta 23"/>
          <p:cNvSpPr/>
          <p:nvPr/>
        </p:nvSpPr>
        <p:spPr>
          <a:xfrm>
            <a:off x="3563888" y="2852936"/>
            <a:ext cx="215900" cy="720725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it-IT"/>
          </a:p>
        </p:txBody>
      </p:sp>
      <p:sp>
        <p:nvSpPr>
          <p:cNvPr id="25" name="CasellaDiTesto 24"/>
          <p:cNvSpPr txBox="1"/>
          <p:nvPr/>
        </p:nvSpPr>
        <p:spPr>
          <a:xfrm>
            <a:off x="2195736" y="980728"/>
            <a:ext cx="1440160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Obiettivi da raggiungere</a:t>
            </a:r>
          </a:p>
        </p:txBody>
      </p:sp>
      <p:sp>
        <p:nvSpPr>
          <p:cNvPr id="28" name="CasellaDiTesto 27"/>
          <p:cNvSpPr txBox="1"/>
          <p:nvPr/>
        </p:nvSpPr>
        <p:spPr>
          <a:xfrm>
            <a:off x="3491880" y="5733256"/>
            <a:ext cx="259228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La normativa nazionale</a:t>
            </a:r>
            <a:endParaRPr lang="it-IT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6156176" y="5733256"/>
            <a:ext cx="2987824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La normativa comunitaria</a:t>
            </a:r>
            <a:endParaRPr lang="it-IT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63" name="Connettore 2 62"/>
          <p:cNvCxnSpPr/>
          <p:nvPr/>
        </p:nvCxnSpPr>
        <p:spPr>
          <a:xfrm>
            <a:off x="1619672" y="3356992"/>
            <a:ext cx="21602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CasellaDiTesto 35"/>
          <p:cNvSpPr txBox="1"/>
          <p:nvPr/>
        </p:nvSpPr>
        <p:spPr>
          <a:xfrm>
            <a:off x="5076056" y="6237312"/>
            <a:ext cx="1800200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L’interazione</a:t>
            </a:r>
          </a:p>
        </p:txBody>
      </p:sp>
      <p:sp>
        <p:nvSpPr>
          <p:cNvPr id="17" name="CasellaDiTesto 16"/>
          <p:cNvSpPr txBox="1"/>
          <p:nvPr/>
        </p:nvSpPr>
        <p:spPr>
          <a:xfrm>
            <a:off x="0" y="980728"/>
            <a:ext cx="2123728" cy="208823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it-IT" dirty="0" smtClean="0">
                <a:solidFill>
                  <a:schemeClr val="lt1"/>
                </a:solidFill>
              </a:rPr>
              <a:t>Definire il ruolo degli enti locali nella programmazione 2014/2020 della politica per lo sviluppo rurale tenendo conto che: </a:t>
            </a:r>
            <a:endParaRPr lang="it-IT" dirty="0">
              <a:solidFill>
                <a:schemeClr val="lt1"/>
              </a:solidFill>
            </a:endParaRPr>
          </a:p>
        </p:txBody>
      </p:sp>
      <p:cxnSp>
        <p:nvCxnSpPr>
          <p:cNvPr id="19" name="Connettore 2 18"/>
          <p:cNvCxnSpPr/>
          <p:nvPr/>
        </p:nvCxnSpPr>
        <p:spPr>
          <a:xfrm>
            <a:off x="3635896" y="1268760"/>
            <a:ext cx="21602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CasellaDiTesto 26"/>
          <p:cNvSpPr txBox="1"/>
          <p:nvPr/>
        </p:nvSpPr>
        <p:spPr>
          <a:xfrm>
            <a:off x="5436096" y="1484784"/>
            <a:ext cx="370790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Migliorare le performance  dell’azione pubblica (es. investimento in infrastruttura pubblica, servizi pubblici)</a:t>
            </a:r>
            <a:endParaRPr lang="it-IT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0" name="CasellaDiTesto 29"/>
          <p:cNvSpPr txBox="1"/>
          <p:nvPr/>
        </p:nvSpPr>
        <p:spPr>
          <a:xfrm>
            <a:off x="5436096" y="4005064"/>
            <a:ext cx="370790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Migliorare la competitività del tessuto imprenditoriale</a:t>
            </a:r>
            <a:endParaRPr lang="it-IT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8" name="CasellaDiTesto 37"/>
          <p:cNvSpPr txBox="1"/>
          <p:nvPr/>
        </p:nvSpPr>
        <p:spPr>
          <a:xfrm>
            <a:off x="5436096" y="2420888"/>
            <a:ext cx="370790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Migliorare la qualità di vita  (es. servizi alla popolazione, solidarietà sociale)</a:t>
            </a:r>
            <a:endParaRPr lang="it-IT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41" name="Connettore 2 40"/>
          <p:cNvCxnSpPr/>
          <p:nvPr/>
        </p:nvCxnSpPr>
        <p:spPr>
          <a:xfrm>
            <a:off x="2699792" y="198884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CasellaDiTesto 43"/>
          <p:cNvSpPr txBox="1"/>
          <p:nvPr/>
        </p:nvSpPr>
        <p:spPr>
          <a:xfrm>
            <a:off x="5436096" y="3068960"/>
            <a:ext cx="370790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Migliorare l’</a:t>
            </a:r>
            <a:r>
              <a:rPr lang="it-IT" sz="160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attrattività</a:t>
            </a:r>
            <a:r>
              <a:rPr lang="it-IT" sz="16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del territorio (es. promozione della cultura, dell’ambiente, del paesaggio)</a:t>
            </a:r>
            <a:endParaRPr lang="it-IT" sz="16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45" name="Connettore 2 44"/>
          <p:cNvCxnSpPr/>
          <p:nvPr/>
        </p:nvCxnSpPr>
        <p:spPr>
          <a:xfrm flipV="1">
            <a:off x="2411760" y="3645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Connettore 2 45"/>
          <p:cNvCxnSpPr/>
          <p:nvPr/>
        </p:nvCxnSpPr>
        <p:spPr>
          <a:xfrm>
            <a:off x="755576" y="3645024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CasellaDiTesto 54"/>
          <p:cNvSpPr txBox="1"/>
          <p:nvPr/>
        </p:nvSpPr>
        <p:spPr>
          <a:xfrm>
            <a:off x="3923928" y="1340768"/>
            <a:ext cx="1296144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Campi d’azione</a:t>
            </a:r>
            <a:endParaRPr lang="it-IT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72" name="Connettore 2 71"/>
          <p:cNvCxnSpPr/>
          <p:nvPr/>
        </p:nvCxnSpPr>
        <p:spPr>
          <a:xfrm>
            <a:off x="5220072" y="1844824"/>
            <a:ext cx="216024" cy="7200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CasellaDiTesto 72"/>
          <p:cNvSpPr txBox="1"/>
          <p:nvPr/>
        </p:nvSpPr>
        <p:spPr>
          <a:xfrm>
            <a:off x="4211960" y="5085184"/>
            <a:ext cx="40331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Strumenti legislativi/misure PSR</a:t>
            </a:r>
            <a:endParaRPr lang="it-IT" sz="2000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cxnSp>
        <p:nvCxnSpPr>
          <p:cNvPr id="74" name="Connettore 2 73"/>
          <p:cNvCxnSpPr/>
          <p:nvPr/>
        </p:nvCxnSpPr>
        <p:spPr>
          <a:xfrm>
            <a:off x="6516216" y="4653136"/>
            <a:ext cx="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Connettore 2 75"/>
          <p:cNvCxnSpPr/>
          <p:nvPr/>
        </p:nvCxnSpPr>
        <p:spPr>
          <a:xfrm>
            <a:off x="8604448" y="486916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Connettore 2 78"/>
          <p:cNvCxnSpPr/>
          <p:nvPr/>
        </p:nvCxnSpPr>
        <p:spPr>
          <a:xfrm>
            <a:off x="3995936" y="4941168"/>
            <a:ext cx="0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Connettore 2 80"/>
          <p:cNvCxnSpPr/>
          <p:nvPr/>
        </p:nvCxnSpPr>
        <p:spPr>
          <a:xfrm flipV="1">
            <a:off x="5148064" y="551723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Connettore 2 84"/>
          <p:cNvCxnSpPr/>
          <p:nvPr/>
        </p:nvCxnSpPr>
        <p:spPr>
          <a:xfrm flipV="1">
            <a:off x="7236296" y="5517232"/>
            <a:ext cx="0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Connettore 2 36"/>
          <p:cNvCxnSpPr/>
          <p:nvPr/>
        </p:nvCxnSpPr>
        <p:spPr>
          <a:xfrm flipV="1">
            <a:off x="2987824" y="198884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ttore 2 53"/>
          <p:cNvCxnSpPr/>
          <p:nvPr/>
        </p:nvCxnSpPr>
        <p:spPr>
          <a:xfrm>
            <a:off x="3491880" y="5229200"/>
            <a:ext cx="360040" cy="432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CasellaDiTesto 31"/>
          <p:cNvSpPr txBox="1"/>
          <p:nvPr/>
        </p:nvSpPr>
        <p:spPr>
          <a:xfrm>
            <a:off x="2051720" y="116632"/>
            <a:ext cx="3816424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it-IT" sz="2800" dirty="0" smtClean="0"/>
              <a:t>Riepilogando …..</a:t>
            </a:r>
            <a:endParaRPr lang="it-IT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/>
          <p:cNvSpPr txBox="1"/>
          <p:nvPr/>
        </p:nvSpPr>
        <p:spPr>
          <a:xfrm>
            <a:off x="1907704" y="116632"/>
            <a:ext cx="4176464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PSR e Enti locali</a:t>
            </a:r>
          </a:p>
          <a:p>
            <a:pPr algn="ctr">
              <a:defRPr/>
            </a:pPr>
            <a:r>
              <a:rPr lang="it-IT" sz="2400" b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Da dove partire?</a:t>
            </a:r>
            <a:endParaRPr lang="it-IT" sz="2400" b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496" y="1052736"/>
            <a:ext cx="9108504" cy="5616624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it-IT" sz="6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Tematica complessa in relazione a:</a:t>
            </a:r>
          </a:p>
          <a:p>
            <a:pPr marL="0" indent="0" algn="just">
              <a:buNone/>
            </a:pPr>
            <a:endParaRPr lang="it-IT" sz="4800" b="1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6400" b="1" i="1" dirty="0" smtClean="0"/>
              <a:t>Più settori di intervento</a:t>
            </a:r>
            <a:r>
              <a:rPr lang="it-IT" sz="6400" b="1" dirty="0" smtClean="0"/>
              <a:t>: forestale, agricolo, ambientale, rurale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it-IT" sz="4400" b="1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6400" b="1" i="1" dirty="0"/>
              <a:t>Molteplici ruoli che gli Enti Locali possono essere chiamati a svolgere</a:t>
            </a:r>
            <a:r>
              <a:rPr lang="it-IT" sz="6400" b="1" dirty="0"/>
              <a:t>: </a:t>
            </a:r>
          </a:p>
          <a:p>
            <a:pPr marL="914400" indent="-571500">
              <a:buFont typeface="Wingdings" panose="05000000000000000000" pitchFamily="2" charset="2"/>
              <a:buChar char="§"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in qualità di beneficiario diretto degli interventi </a:t>
            </a:r>
          </a:p>
          <a:p>
            <a:pPr marL="914400" indent="-571500">
              <a:buFont typeface="Wingdings" panose="05000000000000000000" pitchFamily="2" charset="2"/>
              <a:buChar char="§"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Coinvolgimento indiretto in </a:t>
            </a:r>
            <a:r>
              <a:rPr lang="it-IT" sz="6400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qualità di:</a:t>
            </a:r>
            <a:endParaRPr lang="it-IT" sz="6400" dirty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1435100" indent="0">
              <a:buNone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- componente di un partenariato locale (</a:t>
            </a:r>
            <a:r>
              <a:rPr lang="it-IT" sz="6400" i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ruolo strategico nelle scelte a monte</a:t>
            </a: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)</a:t>
            </a:r>
          </a:p>
          <a:p>
            <a:pPr marL="1435100" indent="0">
              <a:buNone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- concessore  di autorizzazioni </a:t>
            </a:r>
            <a:r>
              <a:rPr lang="it-IT" sz="6400" i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(sempre più richiesto…)</a:t>
            </a:r>
          </a:p>
          <a:p>
            <a:pPr marL="1435100" indent="0">
              <a:buNone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- gestore delle strutture create (</a:t>
            </a:r>
            <a:r>
              <a:rPr lang="it-IT" sz="6400" i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e non solo dagli Enti Locali…)</a:t>
            </a:r>
          </a:p>
          <a:p>
            <a:pPr marL="1435100" indent="0">
              <a:buNone/>
              <a:defRPr/>
            </a:pPr>
            <a:r>
              <a:rPr lang="it-IT" sz="6400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- soggetto che informa e sensibilizza 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it-IT" sz="6400" b="1" i="1" dirty="0" smtClean="0"/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6400" b="1" i="1" dirty="0" smtClean="0"/>
              <a:t>Tipologia di intervento diversificate</a:t>
            </a:r>
            <a:r>
              <a:rPr lang="it-IT" sz="6400" b="1" dirty="0" smtClean="0"/>
              <a:t>. Infrastrutture viarie e di rete (idriche, elettriche, termiche, banda larga, …); Infrastrutture socio-culturali (recupero di edifici, dell’arredo urbano, studi, servizi di mobilità, etc.).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it-IT" sz="4800" b="1" dirty="0"/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6400" b="1" i="1" dirty="0" smtClean="0"/>
              <a:t>Finalità dell’investimento: </a:t>
            </a:r>
          </a:p>
          <a:p>
            <a:pPr marL="0" indent="0" algn="just">
              <a:buNone/>
            </a:pPr>
            <a:r>
              <a:rPr lang="it-IT" sz="6400" b="1" i="1" dirty="0"/>
              <a:t>	</a:t>
            </a:r>
            <a:r>
              <a:rPr lang="it-IT" sz="6600" b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</a:t>
            </a:r>
            <a:r>
              <a:rPr lang="it-IT" sz="66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Misure/azioni a finalità collettiva e pubblica </a:t>
            </a:r>
            <a:endParaRPr lang="it-IT" sz="6600" b="1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6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 		Misure/azioni </a:t>
            </a:r>
            <a:r>
              <a:rPr lang="it-IT" sz="66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solidarietà sociale e sviluppo dei </a:t>
            </a:r>
            <a:r>
              <a:rPr lang="it-IT" sz="6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servizi</a:t>
            </a:r>
            <a:endParaRPr lang="it-IT" sz="6600" dirty="0" smtClean="0"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</a:endParaRPr>
          </a:p>
          <a:p>
            <a:pPr marL="0" indent="0" algn="just">
              <a:buNone/>
            </a:pPr>
            <a:r>
              <a:rPr lang="it-IT" sz="6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	 				Misure/azioni </a:t>
            </a:r>
            <a:r>
              <a:rPr lang="it-IT" sz="66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a finalità </a:t>
            </a:r>
            <a:r>
              <a:rPr lang="it-IT" sz="6600" b="1" dirty="0" smtClean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economica</a:t>
            </a:r>
          </a:p>
          <a:p>
            <a:pPr algn="just">
              <a:buFont typeface="Wingdings" panose="05000000000000000000" pitchFamily="2" charset="2"/>
              <a:buChar char="ü"/>
            </a:pPr>
            <a:r>
              <a:rPr lang="it-IT" sz="6000" b="1" i="1" dirty="0" smtClean="0"/>
              <a:t>Complessità della normativa di riferimento</a:t>
            </a:r>
            <a:r>
              <a:rPr lang="it-IT" sz="6000" b="1" dirty="0" smtClean="0"/>
              <a:t>:  numerose regole, complesse e spesso ridondanti, spesso oggetto di modifiche (</a:t>
            </a:r>
            <a:r>
              <a:rPr lang="it-IT" sz="6000" b="1" i="1" dirty="0" smtClean="0"/>
              <a:t>appalti pubblici, </a:t>
            </a:r>
            <a:r>
              <a:rPr lang="it-IT" sz="6000" b="1" i="1" dirty="0" err="1" smtClean="0"/>
              <a:t>governance</a:t>
            </a:r>
            <a:r>
              <a:rPr lang="it-IT" sz="6000" b="1" i="1" dirty="0" smtClean="0"/>
              <a:t> locale, …), che  </a:t>
            </a:r>
            <a:r>
              <a:rPr lang="it-IT" sz="6000" b="1" dirty="0" smtClean="0"/>
              <a:t>coinvolgono più organi e soggetti istituzionali.  </a:t>
            </a:r>
            <a:r>
              <a:rPr lang="it-IT" sz="6000" b="1" dirty="0" smtClean="0">
                <a:solidFill>
                  <a:srgbClr val="FF0000"/>
                </a:solidFill>
              </a:rPr>
              <a:t>Ma…</a:t>
            </a:r>
            <a:r>
              <a:rPr lang="it-IT" sz="6000" b="1" dirty="0" smtClean="0"/>
              <a:t>  può offrire margini di flessibilità vedi, ad esempio, Unione dei Comuni, Servizi di Interesse Generale (SIG), oppure facilitazioni in relazione alla localizzazione degli enti in determinate aree…</a:t>
            </a:r>
          </a:p>
          <a:p>
            <a:pPr algn="just">
              <a:buFont typeface="Wingdings" panose="05000000000000000000" pitchFamily="2" charset="2"/>
              <a:buChar char="ü"/>
            </a:pPr>
            <a:endParaRPr lang="it-IT" sz="5600" b="1" dirty="0" smtClean="0"/>
          </a:p>
          <a:p>
            <a:pPr algn="just">
              <a:buFont typeface="Wingdings" panose="05000000000000000000" pitchFamily="2" charset="2"/>
              <a:buChar char="ü"/>
            </a:pPr>
            <a:endParaRPr lang="it-IT" sz="6400" b="1" i="1" dirty="0" smtClean="0"/>
          </a:p>
          <a:p>
            <a:pPr marL="0" indent="0" algn="just">
              <a:buNone/>
            </a:pPr>
            <a:endParaRPr lang="fr-FR" sz="1800" dirty="0"/>
          </a:p>
        </p:txBody>
      </p:sp>
    </p:spTree>
    <p:extLst>
      <p:ext uri="{BB962C8B-B14F-4D97-AF65-F5344CB8AC3E}">
        <p14:creationId xmlns:p14="http://schemas.microsoft.com/office/powerpoint/2010/main" xmlns="" val="44500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79512" y="1340768"/>
            <a:ext cx="8754176" cy="5256584"/>
          </a:xfrm>
        </p:spPr>
        <p:txBody>
          <a:bodyPr>
            <a:normAutofit/>
          </a:bodyPr>
          <a:lstStyle/>
          <a:p>
            <a:pPr marL="0" algn="just">
              <a:lnSpc>
                <a:spcPct val="80000"/>
              </a:lnSpc>
              <a:buNone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 PSR in molte misure e in alcune azioni di gestione e attuazione attribuiscono un ruolo di responsabilità alle amministrazioni locali, in quanto potenziali beneficiarie o responsabili dell’attuazione di interventi, che hanno una ricaduta sul proprio territorio.  Per creare le condizioni favorevoli al buon esito nella realizzazione di tali interventi  </a:t>
            </a:r>
            <a:r>
              <a:rPr lang="it-IT" sz="1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risulta fondamentale partire dalle criticità emerse nelle esperienze passate di programmazione e da esempi di buone pratiche </a:t>
            </a: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 particolare attenzione ai seguenti aspetti:</a:t>
            </a:r>
          </a:p>
          <a:p>
            <a:pPr lvl="0">
              <a:lnSpc>
                <a:spcPct val="80000"/>
              </a:lnSpc>
            </a:pPr>
            <a:endParaRPr lang="it-IT" sz="1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Insieme di settori interessati nell’ambito di un territorio rurale;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Insieme di risorse e vincoli dei quali tener conto nella realizzazione degli interventi;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Combinazione di strumenti di sostegno e di incentivazione;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Utilizzazione di competenze e professionalità necessarie per progettare e soprattutto realizzare una serie di interventi nell’economia locale;</a:t>
            </a:r>
          </a:p>
          <a:p>
            <a:pPr algn="just">
              <a:lnSpc>
                <a:spcPct val="80000"/>
              </a:lnSpc>
              <a:buFont typeface="Wingdings" pitchFamily="2" charset="2"/>
              <a:buChar char="ü"/>
            </a:pPr>
            <a:endParaRPr lang="it-IT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lnSpc>
                <a:spcPct val="80000"/>
              </a:lnSpc>
              <a:buFont typeface="Wingdings" pitchFamily="2" charset="2"/>
              <a:buChar char="ü"/>
            </a:pPr>
            <a:r>
              <a:rPr lang="it-IT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Importanza per l’Ente Locale di dotarsi di una struttura di analisi permanente di supporto alla progettazione dello sviluppo del territorio rurale e al servizio della progettualità.</a:t>
            </a:r>
          </a:p>
          <a:p>
            <a:pPr lvl="0">
              <a:buNone/>
            </a:pPr>
            <a:endParaRPr lang="it-IT" sz="1600" dirty="0" smtClean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marL="0">
              <a:buNone/>
            </a:pPr>
            <a:endParaRPr lang="it-IT" sz="1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979712" y="548680"/>
            <a:ext cx="4033118" cy="40011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LE INFRASTRUTTURE RURALI NEI PSR</a:t>
            </a:r>
            <a:endParaRPr lang="it-IT" sz="14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13" name="Rectangle 10"/>
          <p:cNvSpPr>
            <a:spLocks noChangeArrowheads="1"/>
          </p:cNvSpPr>
          <p:nvPr/>
        </p:nvSpPr>
        <p:spPr bwMode="auto">
          <a:xfrm>
            <a:off x="152400" y="1524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123786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5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fr-FR" altLang="fr-FR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Rectangle 16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alt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Rectangle 18"/>
          <p:cNvSpPr>
            <a:spLocks noChangeArrowheads="1"/>
          </p:cNvSpPr>
          <p:nvPr/>
        </p:nvSpPr>
        <p:spPr bwMode="auto">
          <a:xfrm>
            <a:off x="152400" y="1457345"/>
            <a:ext cx="184731" cy="630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altLang="fr-FR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it-IT" altLang="fr-FR" sz="1100" b="0" i="0" u="sng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kumimoji="0" lang="it-IT" altLang="fr-FR" sz="1100" b="0" i="0" u="sng" strike="noStrike" cap="none" normalizeH="0" baseline="0" dirty="0" smtClean="0">
                <a:ln>
                  <a:noFill/>
                </a:ln>
                <a:solidFill>
                  <a:srgbClr val="8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kumimoji="0" lang="it-IT" alt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67" name="Picture 19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185427"/>
            <a:ext cx="9090025" cy="541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717032"/>
            <a:ext cx="1890713" cy="196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596629"/>
            <a:ext cx="2544763" cy="3071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7030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5517233"/>
            <a:ext cx="2771799" cy="10801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41678" y="5517232"/>
            <a:ext cx="2736304" cy="1080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96752"/>
            <a:ext cx="8784976" cy="41999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67882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26373" y="836712"/>
            <a:ext cx="8784976" cy="724942"/>
          </a:xfrm>
        </p:spPr>
        <p:txBody>
          <a:bodyPr>
            <a:normAutofit/>
          </a:bodyPr>
          <a:lstStyle/>
          <a:p>
            <a:r>
              <a:rPr lang="it-IT" sz="2200" b="1" dirty="0" smtClean="0"/>
              <a:t>Risorse finanziarie PSR per infrastrutture rurali in euro (2007-2013)</a:t>
            </a:r>
            <a:endParaRPr lang="it-IT" b="1" dirty="0"/>
          </a:p>
        </p:txBody>
      </p:sp>
      <p:sp>
        <p:nvSpPr>
          <p:cNvPr id="7" name="Titolo 1"/>
          <p:cNvSpPr txBox="1">
            <a:spLocks/>
          </p:cNvSpPr>
          <p:nvPr/>
        </p:nvSpPr>
        <p:spPr>
          <a:xfrm>
            <a:off x="383708" y="5949280"/>
            <a:ext cx="60605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endParaRPr lang="it-IT" sz="1700" b="1" dirty="0" smtClean="0"/>
          </a:p>
          <a:p>
            <a:pPr algn="just"/>
            <a:r>
              <a:rPr lang="it-IT" sz="1700" b="1" dirty="0" smtClean="0"/>
              <a:t>STATI MEMBRI. 2007-2013: </a:t>
            </a:r>
            <a:r>
              <a:rPr lang="it-IT" sz="1700" dirty="0" smtClean="0"/>
              <a:t>circa  13 miliardi euro FEASR</a:t>
            </a:r>
          </a:p>
          <a:p>
            <a:pPr algn="just"/>
            <a:r>
              <a:rPr lang="it-IT" sz="1700" dirty="0"/>
              <a:t>	</a:t>
            </a:r>
            <a:r>
              <a:rPr lang="it-IT" sz="1700" dirty="0" smtClean="0"/>
              <a:t>        			</a:t>
            </a:r>
            <a:endParaRPr lang="it-IT" dirty="0"/>
          </a:p>
        </p:txBody>
      </p:sp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430256965"/>
              </p:ext>
            </p:extLst>
          </p:nvPr>
        </p:nvGraphicFramePr>
        <p:xfrm>
          <a:off x="467543" y="1484784"/>
          <a:ext cx="7848873" cy="4543249"/>
        </p:xfrm>
        <a:graphic>
          <a:graphicData uri="http://schemas.openxmlformats.org/drawingml/2006/table">
            <a:tbl>
              <a:tblPr/>
              <a:tblGrid>
                <a:gridCol w="4312567"/>
                <a:gridCol w="1194428"/>
                <a:gridCol w="1134359"/>
                <a:gridCol w="1207519"/>
              </a:tblGrid>
              <a:tr h="37365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2007-2013</a:t>
                      </a:r>
                    </a:p>
                  </a:txBody>
                  <a:tcPr marL="6191" marR="6191" marT="61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DB4E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579801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MISURE</a:t>
                      </a:r>
                    </a:p>
                  </a:txBody>
                  <a:tcPr marL="6191" marR="6191" marT="619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Prog_pub</a:t>
                      </a:r>
                      <a:b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fr-FR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Speso_pub</a:t>
                      </a:r>
                      <a:endParaRPr lang="fr-FR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Speso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su </a:t>
                      </a:r>
                      <a:r>
                        <a:rPr lang="fr-FR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Progr</a:t>
                      </a:r>
                      <a:r>
                        <a:rPr lang="fr-FR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. (%)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9694"/>
                    </a:solidFill>
                  </a:tcPr>
                </a:tc>
              </a:tr>
              <a:tr h="52182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125 Infrastrutture connesse allo sviluppo ed all’adeguamento  dell’agricoltura e silvicoltura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819.661.170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817.284.630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 Recupero del potenziale di produzione agricola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117.897.800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123.896.210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105,1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653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313 Incentivazione delle </a:t>
                      </a:r>
                      <a:r>
                        <a:rPr lang="it-IT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attività </a:t>
                      </a:r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turistiche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126.545.080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120.855.000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95,5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321 Servizi essenziali per l’economia e la popolazione rurale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356.801.830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349.198.560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97,9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322 Rinnovamento e sviluppo dei villaggi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168.507.520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166.236.440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922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323 Tutela e riqualificazione del patrimonio rurale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146.666.410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138.274.020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94,3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0574">
                <a:tc>
                  <a:txBody>
                    <a:bodyPr/>
                    <a:lstStyle/>
                    <a:p>
                      <a:pPr algn="l" fontAlgn="ctr"/>
                      <a:r>
                        <a:rPr lang="it-IT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TOTALE MISURA 3 (313, 321, 322, 323)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798.520.840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774.564.020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97,0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0765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 MISURE ENTI LOCALI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1.736.079.810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1.715.744.860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5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98,8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3587">
                <a:tc>
                  <a:txBody>
                    <a:bodyPr/>
                    <a:lstStyle/>
                    <a:p>
                      <a:pPr algn="l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TOT. PSR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17.143.686.250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fr-F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16.924.694.260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98,7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4996">
                <a:tc>
                  <a:txBody>
                    <a:bodyPr/>
                    <a:lstStyle/>
                    <a:p>
                      <a:pPr algn="l" fontAlgn="b"/>
                      <a:r>
                        <a:rPr lang="it-IT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Peso % delle misure con Enti Locali su TOT PSR</a:t>
                      </a:r>
                    </a:p>
                  </a:txBody>
                  <a:tcPr marL="6191" marR="6191" marT="619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fr-FR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10,12%</a:t>
                      </a: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fr-FR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154613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fr-FR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  <a:endParaRPr lang="fr-FR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191" marR="6191" marT="6191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1367621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806023733"/>
              </p:ext>
            </p:extLst>
          </p:nvPr>
        </p:nvGraphicFramePr>
        <p:xfrm>
          <a:off x="395536" y="1714053"/>
          <a:ext cx="7344816" cy="2762812"/>
        </p:xfrm>
        <a:graphic>
          <a:graphicData uri="http://schemas.openxmlformats.org/drawingml/2006/table">
            <a:tbl>
              <a:tblPr/>
              <a:tblGrid>
                <a:gridCol w="1432392"/>
                <a:gridCol w="3626693"/>
                <a:gridCol w="2285731"/>
              </a:tblGrid>
              <a:tr h="297607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Prog_pub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39992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 (4.3,</a:t>
                      </a:r>
                      <a:r>
                        <a:rPr lang="it-IT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4.4.)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Investimenti in immobilizzazioni materiali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86.6637.244,2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2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</a:t>
                      </a:r>
                      <a:r>
                        <a:rPr lang="it-IT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 (5.2)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Ripristino del potenziale produttivo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101.731.519,14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9921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</a:t>
                      </a:r>
                      <a:r>
                        <a:rPr lang="it-IT" sz="14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servizi di base e rinnovamento dei villaggi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1.012.450.431,41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1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16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cooperazione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684.745.759,00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13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Totale misure Enti locali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2.665.564.953,70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520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tot. PSR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20.874.649.621,39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  <a:tr h="355208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% misure</a:t>
                      </a:r>
                      <a:r>
                        <a:rPr lang="it-IT" sz="14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Enti locali su PSR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12, 77%</a:t>
                      </a:r>
                      <a:endParaRPr lang="it-IT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42675738"/>
              </p:ext>
            </p:extLst>
          </p:nvPr>
        </p:nvGraphicFramePr>
        <p:xfrm>
          <a:off x="4860032" y="4581128"/>
          <a:ext cx="3816424" cy="1698196"/>
        </p:xfrm>
        <a:graphic>
          <a:graphicData uri="http://schemas.openxmlformats.org/drawingml/2006/table">
            <a:tbl>
              <a:tblPr/>
              <a:tblGrid>
                <a:gridCol w="808089"/>
                <a:gridCol w="1820651"/>
                <a:gridCol w="1187684"/>
              </a:tblGrid>
              <a:tr h="15389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Descrizione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Prog_pub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</a:tr>
              <a:tr h="44702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8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Investimenti sviluppo aree forestali e </a:t>
                      </a:r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miglioramento </a:t>
                      </a:r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reddito foreste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1.369.612.211,50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5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10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Pagamenti agro-climatici ambientali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2.520.109.591,03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93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12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Indennità Natura 2000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105.061.731,1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58"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Misura 15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Servizi </a:t>
                      </a:r>
                      <a:r>
                        <a:rPr lang="it-IT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silvo</a:t>
                      </a:r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-ambientali e climatici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51.641.999,07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458">
                <a:tc gridSpan="2">
                  <a:txBody>
                    <a:bodyPr/>
                    <a:lstStyle/>
                    <a:p>
                      <a:pPr algn="r" fontAlgn="ctr"/>
                      <a:r>
                        <a:rPr lang="it-IT" sz="10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Totale misure forestali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t-IT" sz="1000" b="1" i="0" u="none" strike="noStrike" kern="1200" baseline="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     4.046.425.532,71 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Titolo 1"/>
          <p:cNvSpPr txBox="1">
            <a:spLocks/>
          </p:cNvSpPr>
          <p:nvPr/>
        </p:nvSpPr>
        <p:spPr>
          <a:xfrm>
            <a:off x="619944" y="989112"/>
            <a:ext cx="822960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it-IT" b="1" dirty="0" smtClean="0"/>
              <a:t>Risorse finanziarie Enti locali- PSR 2014-2020</a:t>
            </a:r>
            <a:endParaRPr lang="it-IT" b="1" dirty="0"/>
          </a:p>
        </p:txBody>
      </p:sp>
      <p:sp>
        <p:nvSpPr>
          <p:cNvPr id="8" name="Titolo 1"/>
          <p:cNvSpPr txBox="1">
            <a:spLocks/>
          </p:cNvSpPr>
          <p:nvPr/>
        </p:nvSpPr>
        <p:spPr>
          <a:xfrm>
            <a:off x="35496" y="4509120"/>
            <a:ext cx="5148064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t-IT" sz="2000" b="1" dirty="0" smtClean="0"/>
              <a:t>Al netto della misura 16: </a:t>
            </a:r>
            <a:r>
              <a:rPr lang="it-IT" sz="2000" dirty="0" smtClean="0"/>
              <a:t>circa 2 miliardi di euro (</a:t>
            </a:r>
            <a:r>
              <a:rPr lang="it-IT" sz="1800" i="1" dirty="0" smtClean="0"/>
              <a:t>circa 10% dei fondi PSR</a:t>
            </a:r>
            <a:r>
              <a:rPr lang="it-IT" sz="2000" dirty="0" smtClean="0"/>
              <a:t>)</a:t>
            </a:r>
          </a:p>
          <a:p>
            <a:pPr algn="l"/>
            <a:endParaRPr lang="it-IT" sz="2000" dirty="0"/>
          </a:p>
          <a:p>
            <a:pPr algn="l"/>
            <a:r>
              <a:rPr lang="it-IT" sz="2000" b="1" dirty="0" smtClean="0"/>
              <a:t>STATI MEMBRI</a:t>
            </a:r>
            <a:r>
              <a:rPr lang="it-IT" sz="2000" dirty="0" smtClean="0"/>
              <a:t>: 14,65  MILIARDI DI EURO (FEASR)</a:t>
            </a: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xmlns="" val="2434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Segnaposto contenuto 4"/>
          <p:cNvGraphicFramePr>
            <a:graphicFrameLocks noGrp="1"/>
          </p:cNvGraphicFramePr>
          <p:nvPr>
            <p:ph idx="1"/>
          </p:nvPr>
        </p:nvGraphicFramePr>
        <p:xfrm>
          <a:off x="107505" y="1143001"/>
          <a:ext cx="8928990" cy="5677805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976330"/>
                <a:gridCol w="2976330"/>
                <a:gridCol w="2976330"/>
              </a:tblGrid>
              <a:tr h="420005"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1.</a:t>
                      </a:r>
                      <a:r>
                        <a:rPr lang="it-IT" sz="1200" baseline="0" dirty="0" smtClean="0"/>
                        <a:t> </a:t>
                      </a:r>
                      <a:r>
                        <a:rPr lang="it-IT" sz="1200" baseline="0" dirty="0" err="1" smtClean="0"/>
                        <a:t>Governance</a:t>
                      </a:r>
                      <a:r>
                        <a:rPr lang="it-IT" sz="1200" baseline="0" dirty="0" smtClean="0"/>
                        <a:t> locale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2. Quadro normativo di riferimento</a:t>
                      </a:r>
                      <a:endParaRPr lang="it-IT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200" dirty="0" smtClean="0"/>
                        <a:t>3. Procedure e gestione domande /progetti</a:t>
                      </a:r>
                      <a:endParaRPr lang="it-IT" sz="1200" dirty="0"/>
                    </a:p>
                  </a:txBody>
                  <a:tcPr/>
                </a:tc>
              </a:tr>
              <a:tr h="5691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Frammentarietà</a:t>
                      </a:r>
                      <a:r>
                        <a:rPr lang="it-IT" sz="1100" baseline="0" dirty="0" smtClean="0"/>
                        <a:t> degli interventi proposti (sia su scala comunale che intercomunale)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Numerosità e complessità</a:t>
                      </a:r>
                      <a:r>
                        <a:rPr lang="it-IT" sz="1100" baseline="0" dirty="0" smtClean="0"/>
                        <a:t> delle procedure di autorizzazione / concessione per la realizzazione delle opere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Comportamenti non univoci tra </a:t>
                      </a:r>
                      <a:r>
                        <a:rPr lang="it-IT" sz="1100" dirty="0" err="1" smtClean="0"/>
                        <a:t>AdG</a:t>
                      </a:r>
                      <a:r>
                        <a:rPr lang="it-IT" sz="1100" dirty="0" smtClean="0"/>
                        <a:t> in relazione alle possibili anticipazioni e acconti</a:t>
                      </a:r>
                      <a:endParaRPr lang="it-IT" sz="1100" dirty="0"/>
                    </a:p>
                  </a:txBody>
                  <a:tcPr/>
                </a:tc>
              </a:tr>
              <a:tr h="408585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Riordino Enti</a:t>
                      </a:r>
                      <a:r>
                        <a:rPr lang="it-IT" sz="1100" baseline="0" dirty="0" smtClean="0"/>
                        <a:t> e competenze locali (soppressione province)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Applicazione di diverse tipologie di regimi</a:t>
                      </a:r>
                      <a:r>
                        <a:rPr lang="it-IT" sz="1100" baseline="0" dirty="0" smtClean="0"/>
                        <a:t> di aiuto e il </a:t>
                      </a:r>
                      <a:r>
                        <a:rPr lang="it-IT" sz="1100" i="1" baseline="0" dirty="0" smtClean="0"/>
                        <a:t>regime De </a:t>
                      </a:r>
                      <a:r>
                        <a:rPr lang="it-IT" sz="1100" i="1" baseline="0" dirty="0" err="1" smtClean="0"/>
                        <a:t>minimis</a:t>
                      </a:r>
                      <a:endParaRPr lang="it-IT" sz="11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Ritardi nelle procedure di selezione e pagamento dei PSR</a:t>
                      </a:r>
                      <a:endParaRPr lang="it-IT" sz="1100" dirty="0"/>
                    </a:p>
                  </a:txBody>
                  <a:tcPr/>
                </a:tc>
              </a:tr>
              <a:tr h="729615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Difficoltà ad accedere alle misure PSR a causa di competenze e professionalità locali</a:t>
                      </a:r>
                      <a:r>
                        <a:rPr lang="it-IT" sz="1100" baseline="0" dirty="0" smtClean="0"/>
                        <a:t> non adeguate / non disponibili 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Problematiche connesse alla </a:t>
                      </a:r>
                      <a:r>
                        <a:rPr lang="it-IT" sz="1100" dirty="0" err="1" smtClean="0"/>
                        <a:t>rendicontabilità</a:t>
                      </a:r>
                      <a:r>
                        <a:rPr lang="it-IT" sz="1100" dirty="0" smtClean="0"/>
                        <a:t> dell’IVA (ammissibilità,</a:t>
                      </a:r>
                      <a:r>
                        <a:rPr lang="it-IT" sz="1100" baseline="0" dirty="0" smtClean="0"/>
                        <a:t> riconoscimento </a:t>
                      </a:r>
                      <a:r>
                        <a:rPr lang="it-IT" sz="1100" baseline="0" dirty="0" err="1" smtClean="0"/>
                        <a:t>……</a:t>
                      </a:r>
                      <a:r>
                        <a:rPr lang="it-IT" sz="1100" baseline="0" dirty="0" smtClean="0"/>
                        <a:t>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Requisiti di accesso non univoci fra i PSR ( es. progetto esecutivo, </a:t>
                      </a:r>
                      <a:r>
                        <a:rPr lang="it-IT" sz="1100" dirty="0" err="1" smtClean="0"/>
                        <a:t>cantierabile</a:t>
                      </a:r>
                      <a:r>
                        <a:rPr lang="it-IT" sz="1100" dirty="0" smtClean="0"/>
                        <a:t>, studio di fattibilità,</a:t>
                      </a:r>
                      <a:r>
                        <a:rPr lang="it-IT" sz="1100" baseline="0" dirty="0" smtClean="0"/>
                        <a:t> ecc.) e non sempre esaustivi per una corretta valutazione del rapporto costo-benefici</a:t>
                      </a:r>
                      <a:endParaRPr lang="it-IT" sz="1100" dirty="0"/>
                    </a:p>
                  </a:txBody>
                  <a:tcPr/>
                </a:tc>
              </a:tr>
              <a:tr h="729615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Mancanza di progetti</a:t>
                      </a:r>
                      <a:r>
                        <a:rPr lang="it-IT" sz="1100" baseline="0" dirty="0" smtClean="0"/>
                        <a:t> </a:t>
                      </a:r>
                      <a:r>
                        <a:rPr lang="it-IT" sz="1100" baseline="0" dirty="0" err="1" smtClean="0"/>
                        <a:t>cantierabili</a:t>
                      </a:r>
                      <a:r>
                        <a:rPr lang="it-IT" sz="1100" baseline="0" dirty="0" smtClean="0"/>
                        <a:t> ( anche progetti esecutivi già pronti e funzionali agli obiettivi del PSR)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Carenza</a:t>
                      </a:r>
                      <a:r>
                        <a:rPr lang="it-IT" sz="1100" baseline="0" dirty="0" smtClean="0"/>
                        <a:t> di riferimenti normativi certi e specifici per i lavori in delega o in economia (previsti dalla normativa nazionale ma non oggetto di disposizione specifica del PSR)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Tempistica adottata fra apertura e chiusura bandi non sempre ben correlata alla tipologia</a:t>
                      </a:r>
                      <a:r>
                        <a:rPr lang="it-IT" sz="1100" baseline="0" dirty="0" smtClean="0"/>
                        <a:t> di documentazione richiesta</a:t>
                      </a:r>
                      <a:endParaRPr lang="it-IT" sz="1100" dirty="0"/>
                    </a:p>
                  </a:txBody>
                  <a:tcPr/>
                </a:tc>
              </a:tr>
              <a:tr h="5691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Qualità dei progetti presentati non sempre adeguata (numerose</a:t>
                      </a:r>
                      <a:r>
                        <a:rPr lang="it-IT" sz="1100" baseline="0" dirty="0" smtClean="0"/>
                        <a:t> sono le istanze non ammesse)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Carenza</a:t>
                      </a:r>
                      <a:r>
                        <a:rPr lang="it-IT" sz="1100" baseline="0" dirty="0" smtClean="0"/>
                        <a:t> di riferimenti normativi certi e disposizioni specifiche per i lavori in amministrazione diretta (spesa ammissibile)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Scarsa possibilità</a:t>
                      </a:r>
                      <a:r>
                        <a:rPr lang="it-IT" sz="1100" baseline="0" dirty="0" smtClean="0"/>
                        <a:t> di accedere all’anticipo (in alcuni casi legata alla presentazione di polizza </a:t>
                      </a:r>
                      <a:r>
                        <a:rPr lang="it-IT" sz="1100" baseline="0" dirty="0" err="1" smtClean="0"/>
                        <a:t>fideussoria</a:t>
                      </a:r>
                      <a:r>
                        <a:rPr lang="it-IT" sz="1100" baseline="0" dirty="0" smtClean="0"/>
                        <a:t>)</a:t>
                      </a:r>
                      <a:endParaRPr lang="it-IT" sz="1100" dirty="0"/>
                    </a:p>
                  </a:txBody>
                  <a:tcPr/>
                </a:tc>
              </a:tr>
              <a:tr h="729615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Scarsità di risorse finanziarie a livello locale: rispetto ai fabbisogni, alle anticipazioni necessarie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Difficoltà e impreparazione nella gestione degli appalti, anche al fine della predisposizione della documentazione da</a:t>
                      </a:r>
                      <a:r>
                        <a:rPr lang="it-IT" sz="1100" baseline="0" dirty="0" smtClean="0"/>
                        <a:t> esporre in fase di controllo e rendicontazione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Poca familiarità da parte degli enti locali con le procedure specifiche previste in ambito PSR per le domande di aiuto e pagamento</a:t>
                      </a:r>
                      <a:endParaRPr lang="it-IT" sz="1100" dirty="0"/>
                    </a:p>
                  </a:txBody>
                  <a:tcPr/>
                </a:tc>
              </a:tr>
              <a:tr h="729615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Incertezza delle disponibilità finanziarie</a:t>
                      </a:r>
                      <a:r>
                        <a:rPr lang="it-IT" sz="1100" baseline="0" dirty="0" smtClean="0"/>
                        <a:t> necessarie a garantire la sostenibilità degli investimenti nel tempo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Disposizioni e procedure non univoche in materia di controllo, sanzioni e riduzioni in</a:t>
                      </a:r>
                      <a:r>
                        <a:rPr lang="it-IT" sz="1100" baseline="0" dirty="0" smtClean="0"/>
                        <a:t> caso di mancato rispetto della normativa sugli appalti pubblici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Difficoltà a presentare</a:t>
                      </a:r>
                      <a:r>
                        <a:rPr lang="it-IT" sz="1100" baseline="0" dirty="0" smtClean="0"/>
                        <a:t> e attuare la gestione associata di progetti / investimenti in ambito PSR </a:t>
                      </a:r>
                      <a:endParaRPr lang="it-IT" sz="1100" dirty="0"/>
                    </a:p>
                  </a:txBody>
                  <a:tcPr/>
                </a:tc>
              </a:tr>
              <a:tr h="569100"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Cambiamenti di indirizzo politico della </a:t>
                      </a:r>
                      <a:r>
                        <a:rPr lang="it-IT" sz="1100" dirty="0" err="1" smtClean="0"/>
                        <a:t>governance</a:t>
                      </a:r>
                      <a:r>
                        <a:rPr lang="it-IT" sz="1100" dirty="0" smtClean="0"/>
                        <a:t> locale con conseguenti effetti di discontinuità nella gestione di progetti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it-IT" sz="1100" dirty="0" smtClean="0"/>
                        <a:t>Ridondanza di codici</a:t>
                      </a:r>
                      <a:r>
                        <a:rPr lang="it-IT" sz="1100" baseline="0" dirty="0" smtClean="0"/>
                        <a:t> e procedure, di </a:t>
                      </a:r>
                      <a:r>
                        <a:rPr lang="it-IT" sz="1100" dirty="0" smtClean="0"/>
                        <a:t> informazioni  e di controllo per investimenti, affidamenti e appalti</a:t>
                      </a:r>
                      <a:endParaRPr lang="it-IT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it-IT" sz="11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itolo 3"/>
          <p:cNvSpPr txBox="1">
            <a:spLocks noGrp="1"/>
          </p:cNvSpPr>
          <p:nvPr>
            <p:ph type="title"/>
          </p:nvPr>
        </p:nvSpPr>
        <p:spPr>
          <a:xfrm>
            <a:off x="1835696" y="217493"/>
            <a:ext cx="4032448" cy="52322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PUNTI DI DEBOLEZZA/CRITICITA’ </a:t>
            </a:r>
          </a:p>
          <a:p>
            <a:pPr algn="ctr">
              <a:defRPr/>
            </a:pPr>
            <a:r>
              <a:rPr lang="it-IT" sz="14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RAE PSR 2007-2013      </a:t>
            </a:r>
            <a:r>
              <a:rPr lang="it-IT" sz="1400" i="1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(16/21 PSR)</a:t>
            </a:r>
            <a:endParaRPr lang="it-IT" sz="1400" i="1" dirty="0">
              <a:solidFill>
                <a:schemeClr val="tx2">
                  <a:satMod val="130000"/>
                </a:schemeClr>
              </a:solidFill>
              <a:effectLst>
                <a:outerShdw blurRad="50000" dist="30000" dir="5400000" algn="tl" rotWithShape="0">
                  <a:srgbClr val="000000">
                    <a:alpha val="30000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1547664" y="260648"/>
            <a:ext cx="4824536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defRPr/>
            </a:pPr>
            <a:r>
              <a:rPr lang="it-IT" sz="2000" dirty="0" smtClean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OSSERVAZIONI  CORTE DEI CONTI EUROPEA SU INFRASTRUTTURE RURALI PSR </a:t>
            </a: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35496" y="1856403"/>
            <a:ext cx="9108504" cy="4884965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it-IT" sz="1400" b="1" dirty="0" smtClean="0"/>
              <a:t>Finalità dei controlli della Corte dei Conti Europea:</a:t>
            </a:r>
            <a:r>
              <a:rPr lang="it-IT" sz="1400" dirty="0" smtClean="0"/>
              <a:t> </a:t>
            </a:r>
          </a:p>
          <a:p>
            <a:pPr marL="0" indent="0" algn="just">
              <a:buNone/>
            </a:pPr>
            <a:r>
              <a:rPr lang="it-IT" sz="1400" i="1" dirty="0" smtClean="0"/>
              <a:t>valutare se sono stati applicati i principi della sana gestione finanziaria (buon rapporto costi-benefici)</a:t>
            </a:r>
          </a:p>
          <a:p>
            <a:pPr marL="177800" indent="-177800" algn="just"/>
            <a:r>
              <a:rPr lang="it-IT" sz="1400" b="1" dirty="0"/>
              <a:t>Gli Stati membri non sempre hanno chiaramente giustificato la necessità di fondi UE per lo sviluppo rurale </a:t>
            </a:r>
            <a:r>
              <a:rPr lang="it-IT" sz="1400" dirty="0" smtClean="0"/>
              <a:t>(</a:t>
            </a:r>
            <a:r>
              <a:rPr lang="it-IT" sz="1400" i="1" dirty="0" smtClean="0"/>
              <a:t>richiamo all’efficacia del coordinamento con gli altri Fondi UE e i Fondi Nazionali, regionali o locali, principio della demarcazione e della complementarietà)</a:t>
            </a:r>
          </a:p>
          <a:p>
            <a:pPr marL="177800" indent="-177800" algn="just"/>
            <a:endParaRPr lang="it-IT" sz="800" i="1" dirty="0" smtClean="0"/>
          </a:p>
          <a:p>
            <a:pPr marL="177800" indent="-177800" algn="just"/>
            <a:r>
              <a:rPr lang="it-IT" sz="1400" b="1" dirty="0" smtClean="0"/>
              <a:t>Il </a:t>
            </a:r>
            <a:r>
              <a:rPr lang="it-IT" sz="1400" b="1" dirty="0"/>
              <a:t>rischio di </a:t>
            </a:r>
            <a:r>
              <a:rPr lang="it-IT" sz="1400" b="1" u="sng" dirty="0"/>
              <a:t>effetto inerziale </a:t>
            </a:r>
            <a:r>
              <a:rPr lang="it-IT" sz="1400" b="1" dirty="0"/>
              <a:t>non è stato attenuato in modo efficace, sebbene siano stati individuati esempi di buone pratiche </a:t>
            </a:r>
            <a:r>
              <a:rPr lang="it-IT" sz="1400" b="1" dirty="0" smtClean="0"/>
              <a:t>(</a:t>
            </a:r>
            <a:r>
              <a:rPr lang="it-IT" sz="1400" i="1" dirty="0" smtClean="0"/>
              <a:t>i progetti sovvenzionati sarebbero stati intrapresi in tutto o in parte anche senza l’aiuto finanziario</a:t>
            </a:r>
            <a:r>
              <a:rPr lang="it-IT" sz="1400" b="1" dirty="0" smtClean="0"/>
              <a:t>)</a:t>
            </a:r>
          </a:p>
          <a:p>
            <a:pPr marL="177800" indent="-177800" algn="just"/>
            <a:endParaRPr lang="it-IT" sz="800" b="1" dirty="0" smtClean="0"/>
          </a:p>
          <a:p>
            <a:pPr marL="177800" indent="-177800" algn="just"/>
            <a:r>
              <a:rPr lang="it-IT" sz="1400" b="1" dirty="0" smtClean="0"/>
              <a:t>Le </a:t>
            </a:r>
            <a:r>
              <a:rPr lang="it-IT" sz="1400" b="1" dirty="0"/>
              <a:t>procedure di selezione non sempre hanno condotto al finanziamento dei progetti con il miglior rapporto costi-benefici </a:t>
            </a:r>
            <a:r>
              <a:rPr lang="it-IT" sz="1400" b="1" dirty="0" smtClean="0"/>
              <a:t> </a:t>
            </a:r>
            <a:r>
              <a:rPr lang="it-IT" sz="1400" dirty="0" smtClean="0"/>
              <a:t>(</a:t>
            </a:r>
            <a:r>
              <a:rPr lang="it-IT" sz="1400" i="1" dirty="0" smtClean="0"/>
              <a:t>richiamo al rischio del costo eccessivo dei progetti,  ai ritardi accumulati nell’approvazione delle domande di sovvenzione)</a:t>
            </a:r>
          </a:p>
          <a:p>
            <a:pPr marL="177800" indent="-177800" algn="just"/>
            <a:endParaRPr lang="it-IT" sz="900" i="1" dirty="0"/>
          </a:p>
          <a:p>
            <a:pPr marL="177800" indent="-177800" algn="just"/>
            <a:r>
              <a:rPr lang="it-IT" sz="1400" b="1" dirty="0" smtClean="0"/>
              <a:t>I </a:t>
            </a:r>
            <a:r>
              <a:rPr lang="it-IT" sz="1400" b="1" dirty="0"/>
              <a:t>controlli sulla ragionevolezza dei costi e sulle procedure di appalto pubblico non hanno limitato in modo efficace il rischio di un costo eccessivo dei progetti </a:t>
            </a:r>
            <a:r>
              <a:rPr lang="it-IT" sz="1400" dirty="0" smtClean="0"/>
              <a:t>(</a:t>
            </a:r>
            <a:r>
              <a:rPr lang="it-IT" sz="1400" i="1" dirty="0" smtClean="0"/>
              <a:t>richiamo ai tassi di cofinanziamento elevati  che riducono la motivazione a limitare i costi del progetto: costi di riferimento gonfiati, soprattutto in assenza di gare di appalto eque e competitive)</a:t>
            </a:r>
          </a:p>
          <a:p>
            <a:pPr marL="177800" indent="-177800" algn="just"/>
            <a:endParaRPr lang="it-IT" sz="900" i="1" dirty="0"/>
          </a:p>
          <a:p>
            <a:pPr marL="177800" indent="-177800" algn="just"/>
            <a:r>
              <a:rPr lang="it-IT" sz="1400" b="1" dirty="0" smtClean="0"/>
              <a:t>I </a:t>
            </a:r>
            <a:r>
              <a:rPr lang="it-IT" sz="1400" b="1" dirty="0"/>
              <a:t>requisiti relativi alla sostenibilità non hanno tenuto conto della vita utile degli investimenti </a:t>
            </a:r>
            <a:r>
              <a:rPr lang="it-IT" sz="1400" dirty="0" smtClean="0"/>
              <a:t>(</a:t>
            </a:r>
            <a:r>
              <a:rPr lang="it-IT" sz="1400" i="1" dirty="0" smtClean="0"/>
              <a:t>richiamo alla necessità di valutare la presenza di un piano di manutenzione adeguato, con dotazioni specifiche, delle opere da realizzare)</a:t>
            </a:r>
          </a:p>
          <a:p>
            <a:pPr marL="177800" indent="-177800" algn="just"/>
            <a:endParaRPr lang="it-IT" sz="900" i="1" dirty="0"/>
          </a:p>
          <a:p>
            <a:pPr marL="177800" indent="-177800" algn="just"/>
            <a:r>
              <a:rPr lang="it-IT" sz="1400" b="1" dirty="0" smtClean="0"/>
              <a:t>I </a:t>
            </a:r>
            <a:r>
              <a:rPr lang="it-IT" sz="1400" b="1" dirty="0"/>
              <a:t>notevoli ritardi nei processi amministrativi hanno inciso sull’efficienza e l’efficacia delle misure</a:t>
            </a:r>
            <a:r>
              <a:rPr lang="it-IT" sz="1400" dirty="0"/>
              <a:t> </a:t>
            </a:r>
            <a:r>
              <a:rPr lang="it-IT" sz="1400" dirty="0" smtClean="0"/>
              <a:t>(</a:t>
            </a:r>
            <a:r>
              <a:rPr lang="it-IT" sz="1400" i="1" dirty="0" smtClean="0"/>
              <a:t>richiamo alla necessità di fissare dei limiti temporali per esaminare le domande e erogare i pagamenti, nonché di rispettare tali limiti)</a:t>
            </a:r>
          </a:p>
          <a:p>
            <a:pPr marL="177800" indent="-177800" algn="just"/>
            <a:endParaRPr lang="it-IT" sz="900" i="1" dirty="0"/>
          </a:p>
          <a:p>
            <a:pPr marL="177800" indent="-177800" algn="just"/>
            <a:r>
              <a:rPr lang="it-IT" sz="1400" b="1" dirty="0" smtClean="0"/>
              <a:t>I </a:t>
            </a:r>
            <a:r>
              <a:rPr lang="it-IT" sz="1400" b="1" dirty="0"/>
              <a:t>progetti esaminati hanno prodotto le realizzazioni fisiche previste, ma spesso non erano disponibili informazioni attendibili sui risultati dei progetti </a:t>
            </a:r>
            <a:r>
              <a:rPr lang="it-IT" sz="1400" b="1" dirty="0" smtClean="0"/>
              <a:t>(</a:t>
            </a:r>
            <a:r>
              <a:rPr lang="it-IT" sz="1400" i="1" dirty="0" smtClean="0"/>
              <a:t>richiamo all’assenza, nei sistemi di raccolta dei dati e di monitoraggio, di informazioni pertinenti e affidabili per trarre conclusioni sull’efficacia degli investimenti realizzati. Spesso utilizzo come indicatore «tutta la popolazione del comune interessato dal progetto»).</a:t>
            </a:r>
            <a:endParaRPr lang="fr-FR" sz="1200" dirty="0"/>
          </a:p>
        </p:txBody>
      </p:sp>
      <p:sp>
        <p:nvSpPr>
          <p:cNvPr id="2" name="Rettangolo 1"/>
          <p:cNvSpPr/>
          <p:nvPr/>
        </p:nvSpPr>
        <p:spPr>
          <a:xfrm>
            <a:off x="251520" y="1052736"/>
            <a:ext cx="86409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it-IT" sz="1400" b="1" i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Fonte:</a:t>
            </a:r>
            <a:r>
              <a:rPr lang="it-IT" sz="1400" i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 Relazione speciale su efficacia costi-benefici per infrastrutture rurali su 48 progetti cofinanziati di 4 PSR (2007-2013): Germania – Sassonia, Spagna – </a:t>
            </a:r>
            <a:r>
              <a:rPr lang="it-IT" sz="1400" i="1" dirty="0" err="1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Estremadura</a:t>
            </a:r>
            <a:r>
              <a:rPr lang="it-IT" sz="1400" i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, </a:t>
            </a:r>
            <a:r>
              <a:rPr lang="it-IT" sz="1400" i="1" dirty="0">
                <a:solidFill>
                  <a:srgbClr val="FF0000"/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Italia – Sicilia</a:t>
            </a:r>
            <a:r>
              <a:rPr lang="it-IT" sz="1400" i="1" dirty="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, Polonia e Romania e su 48 progetti selezionati</a:t>
            </a:r>
          </a:p>
        </p:txBody>
      </p:sp>
    </p:spTree>
    <p:extLst>
      <p:ext uri="{BB962C8B-B14F-4D97-AF65-F5344CB8AC3E}">
        <p14:creationId xmlns:p14="http://schemas.microsoft.com/office/powerpoint/2010/main" xmlns="" val="2858383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2951</TotalTime>
  <Words>1574</Words>
  <Application>Microsoft Office PowerPoint</Application>
  <PresentationFormat>Presentazione su schermo (4:3)</PresentationFormat>
  <Paragraphs>217</Paragraphs>
  <Slides>11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11</vt:i4>
      </vt:variant>
    </vt:vector>
  </HeadingPairs>
  <TitlesOfParts>
    <vt:vector size="12" baseType="lpstr">
      <vt:lpstr>Tema di Office</vt:lpstr>
      <vt:lpstr>I Comuni e la politica di sviluppo rurale: partire dai fabbisogni per formulare le attività di networking.  Progetto della Rete Rurale Nazionale con supporto IFEL </vt:lpstr>
      <vt:lpstr>Diapositiva 2</vt:lpstr>
      <vt:lpstr>Diapositiva 3</vt:lpstr>
      <vt:lpstr>Diapositiva 4</vt:lpstr>
      <vt:lpstr>Diapositiva 5</vt:lpstr>
      <vt:lpstr>Risorse finanziarie PSR per infrastrutture rurali in euro (2007-2013)</vt:lpstr>
      <vt:lpstr>Diapositiva 7</vt:lpstr>
      <vt:lpstr>PUNTI DI DEBOLEZZA/CRITICITA’  RAE PSR 2007-2013      (16/21 PSR)</vt:lpstr>
      <vt:lpstr>Diapositiva 9</vt:lpstr>
      <vt:lpstr>Diapositiva 10</vt:lpstr>
      <vt:lpstr>Diapositiva 11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Roberta Ruberto</dc:creator>
  <cp:lastModifiedBy>Diglio</cp:lastModifiedBy>
  <cp:revision>154</cp:revision>
  <cp:lastPrinted>2017-06-21T09:10:30Z</cp:lastPrinted>
  <dcterms:created xsi:type="dcterms:W3CDTF">2014-06-05T08:52:09Z</dcterms:created>
  <dcterms:modified xsi:type="dcterms:W3CDTF">2017-11-30T14:24:01Z</dcterms:modified>
</cp:coreProperties>
</file>