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0" r:id="rId3"/>
    <p:sldId id="261" r:id="rId4"/>
    <p:sldId id="285" r:id="rId5"/>
    <p:sldId id="281" r:id="rId6"/>
    <p:sldId id="280" r:id="rId7"/>
    <p:sldId id="282" r:id="rId8"/>
    <p:sldId id="283" r:id="rId9"/>
    <p:sldId id="284" r:id="rId10"/>
    <p:sldId id="286" r:id="rId11"/>
    <p:sldId id="288" r:id="rId12"/>
    <p:sldId id="287" r:id="rId13"/>
    <p:sldId id="295" r:id="rId14"/>
    <p:sldId id="289" r:id="rId15"/>
    <p:sldId id="290" r:id="rId16"/>
    <p:sldId id="291" r:id="rId17"/>
    <p:sldId id="293" r:id="rId18"/>
    <p:sldId id="294" r:id="rId19"/>
  </p:sldIdLst>
  <p:sldSz cx="9144000" cy="6858000" type="screen4x3"/>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46262"/>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5904" autoAdjust="0"/>
    <p:restoredTop sz="94660"/>
  </p:normalViewPr>
  <p:slideViewPr>
    <p:cSldViewPr>
      <p:cViewPr varScale="1">
        <p:scale>
          <a:sx n="77" d="100"/>
          <a:sy n="77" d="100"/>
        </p:scale>
        <p:origin x="-1328" y="-56"/>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p:txBody>
          <a:bodyPr/>
          <a:lstStyle/>
          <a:p>
            <a:fld id="{E4C05851-DC25-45E3-8E6D-A09765059E70}" type="datetimeFigureOut">
              <a:rPr lang="it-IT" smtClean="0"/>
              <a:pPr/>
              <a:t>05/12/2017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BC844FB-71A7-4A95-A2AA-2A41833E60B6}" type="slidenum">
              <a:rPr lang="it-IT" smtClean="0"/>
              <a:pPr/>
              <a:t>‹N›</a:t>
            </a:fld>
            <a:endParaRPr lang="it-IT"/>
          </a:p>
        </p:txBody>
      </p:sp>
    </p:spTree>
    <p:extLst>
      <p:ext uri="{BB962C8B-B14F-4D97-AF65-F5344CB8AC3E}">
        <p14:creationId xmlns:p14="http://schemas.microsoft.com/office/powerpoint/2010/main" xmlns="" val="26532785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4C05851-DC25-45E3-8E6D-A09765059E70}" type="datetimeFigureOut">
              <a:rPr lang="it-IT" smtClean="0"/>
              <a:pPr/>
              <a:t>05/12/2017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BC844FB-71A7-4A95-A2AA-2A41833E60B6}" type="slidenum">
              <a:rPr lang="it-IT" smtClean="0"/>
              <a:pPr/>
              <a:t>‹N›</a:t>
            </a:fld>
            <a:endParaRPr lang="it-IT"/>
          </a:p>
        </p:txBody>
      </p:sp>
    </p:spTree>
    <p:extLst>
      <p:ext uri="{BB962C8B-B14F-4D97-AF65-F5344CB8AC3E}">
        <p14:creationId xmlns:p14="http://schemas.microsoft.com/office/powerpoint/2010/main" xmlns="" val="40627758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4C05851-DC25-45E3-8E6D-A09765059E70}" type="datetimeFigureOut">
              <a:rPr lang="it-IT" smtClean="0"/>
              <a:pPr/>
              <a:t>05/12/2017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BC844FB-71A7-4A95-A2AA-2A41833E60B6}" type="slidenum">
              <a:rPr lang="it-IT" smtClean="0"/>
              <a:pPr/>
              <a:t>‹N›</a:t>
            </a:fld>
            <a:endParaRPr lang="it-IT"/>
          </a:p>
        </p:txBody>
      </p:sp>
    </p:spTree>
    <p:extLst>
      <p:ext uri="{BB962C8B-B14F-4D97-AF65-F5344CB8AC3E}">
        <p14:creationId xmlns:p14="http://schemas.microsoft.com/office/powerpoint/2010/main" xmlns="" val="23400991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p:txBody>
          <a:bodyPr/>
          <a:lstStyle/>
          <a:p>
            <a:fld id="{E4C05851-DC25-45E3-8E6D-A09765059E70}" type="datetimeFigureOut">
              <a:rPr lang="it-IT" smtClean="0"/>
              <a:pPr/>
              <a:t>05/12/2017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BC844FB-71A7-4A95-A2AA-2A41833E60B6}" type="slidenum">
              <a:rPr lang="it-IT" smtClean="0"/>
              <a:pPr/>
              <a:t>‹N›</a:t>
            </a:fld>
            <a:endParaRPr lang="it-IT"/>
          </a:p>
        </p:txBody>
      </p:sp>
    </p:spTree>
    <p:extLst>
      <p:ext uri="{BB962C8B-B14F-4D97-AF65-F5344CB8AC3E}">
        <p14:creationId xmlns:p14="http://schemas.microsoft.com/office/powerpoint/2010/main" xmlns="" val="31692533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stili del testo dello schema</a:t>
            </a:r>
          </a:p>
        </p:txBody>
      </p:sp>
      <p:sp>
        <p:nvSpPr>
          <p:cNvPr id="4" name="Segnaposto data 3"/>
          <p:cNvSpPr>
            <a:spLocks noGrp="1"/>
          </p:cNvSpPr>
          <p:nvPr>
            <p:ph type="dt" sz="half" idx="10"/>
          </p:nvPr>
        </p:nvSpPr>
        <p:spPr/>
        <p:txBody>
          <a:bodyPr/>
          <a:lstStyle/>
          <a:p>
            <a:fld id="{E4C05851-DC25-45E3-8E6D-A09765059E70}" type="datetimeFigureOut">
              <a:rPr lang="it-IT" smtClean="0"/>
              <a:pPr/>
              <a:t>05/12/2017</a:t>
            </a:fld>
            <a:endParaRPr lang="it-IT"/>
          </a:p>
        </p:txBody>
      </p:sp>
      <p:sp>
        <p:nvSpPr>
          <p:cNvPr id="5" name="Segnaposto piè di pagina 4"/>
          <p:cNvSpPr>
            <a:spLocks noGrp="1"/>
          </p:cNvSpPr>
          <p:nvPr>
            <p:ph type="ftr" sz="quarter" idx="11"/>
          </p:nvPr>
        </p:nvSpPr>
        <p:spPr/>
        <p:txBody>
          <a:bodyPr/>
          <a:lstStyle/>
          <a:p>
            <a:endParaRPr lang="it-IT"/>
          </a:p>
        </p:txBody>
      </p:sp>
      <p:sp>
        <p:nvSpPr>
          <p:cNvPr id="6" name="Segnaposto numero diapositiva 5"/>
          <p:cNvSpPr>
            <a:spLocks noGrp="1"/>
          </p:cNvSpPr>
          <p:nvPr>
            <p:ph type="sldNum" sz="quarter" idx="12"/>
          </p:nvPr>
        </p:nvSpPr>
        <p:spPr/>
        <p:txBody>
          <a:bodyPr/>
          <a:lstStyle/>
          <a:p>
            <a:fld id="{CBC844FB-71A7-4A95-A2AA-2A41833E60B6}" type="slidenum">
              <a:rPr lang="it-IT" smtClean="0"/>
              <a:pPr/>
              <a:t>‹N›</a:t>
            </a:fld>
            <a:endParaRPr lang="it-IT"/>
          </a:p>
        </p:txBody>
      </p:sp>
    </p:spTree>
    <p:extLst>
      <p:ext uri="{BB962C8B-B14F-4D97-AF65-F5344CB8AC3E}">
        <p14:creationId xmlns:p14="http://schemas.microsoft.com/office/powerpoint/2010/main" xmlns="" val="7829454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p:txBody>
          <a:bodyPr/>
          <a:lstStyle/>
          <a:p>
            <a:fld id="{E4C05851-DC25-45E3-8E6D-A09765059E70}" type="datetimeFigureOut">
              <a:rPr lang="it-IT" smtClean="0"/>
              <a:pPr/>
              <a:t>05/12/2017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BC844FB-71A7-4A95-A2AA-2A41833E60B6}" type="slidenum">
              <a:rPr lang="it-IT" smtClean="0"/>
              <a:pPr/>
              <a:t>‹N›</a:t>
            </a:fld>
            <a:endParaRPr lang="it-IT"/>
          </a:p>
        </p:txBody>
      </p:sp>
    </p:spTree>
    <p:extLst>
      <p:ext uri="{BB962C8B-B14F-4D97-AF65-F5344CB8AC3E}">
        <p14:creationId xmlns:p14="http://schemas.microsoft.com/office/powerpoint/2010/main" xmlns="" val="3484672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p:txBody>
          <a:bodyPr/>
          <a:lstStyle/>
          <a:p>
            <a:fld id="{E4C05851-DC25-45E3-8E6D-A09765059E70}" type="datetimeFigureOut">
              <a:rPr lang="it-IT" smtClean="0"/>
              <a:pPr/>
              <a:t>05/12/2017</a:t>
            </a:fld>
            <a:endParaRPr lang="it-IT"/>
          </a:p>
        </p:txBody>
      </p:sp>
      <p:sp>
        <p:nvSpPr>
          <p:cNvPr id="8" name="Segnaposto piè di pagina 7"/>
          <p:cNvSpPr>
            <a:spLocks noGrp="1"/>
          </p:cNvSpPr>
          <p:nvPr>
            <p:ph type="ftr" sz="quarter" idx="11"/>
          </p:nvPr>
        </p:nvSpPr>
        <p:spPr/>
        <p:txBody>
          <a:bodyPr/>
          <a:lstStyle/>
          <a:p>
            <a:endParaRPr lang="it-IT"/>
          </a:p>
        </p:txBody>
      </p:sp>
      <p:sp>
        <p:nvSpPr>
          <p:cNvPr id="9" name="Segnaposto numero diapositiva 8"/>
          <p:cNvSpPr>
            <a:spLocks noGrp="1"/>
          </p:cNvSpPr>
          <p:nvPr>
            <p:ph type="sldNum" sz="quarter" idx="12"/>
          </p:nvPr>
        </p:nvSpPr>
        <p:spPr/>
        <p:txBody>
          <a:bodyPr/>
          <a:lstStyle/>
          <a:p>
            <a:fld id="{CBC844FB-71A7-4A95-A2AA-2A41833E60B6}" type="slidenum">
              <a:rPr lang="it-IT" smtClean="0"/>
              <a:pPr/>
              <a:t>‹N›</a:t>
            </a:fld>
            <a:endParaRPr lang="it-IT"/>
          </a:p>
        </p:txBody>
      </p:sp>
    </p:spTree>
    <p:extLst>
      <p:ext uri="{BB962C8B-B14F-4D97-AF65-F5344CB8AC3E}">
        <p14:creationId xmlns:p14="http://schemas.microsoft.com/office/powerpoint/2010/main" xmlns="" val="7556577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data 2"/>
          <p:cNvSpPr>
            <a:spLocks noGrp="1"/>
          </p:cNvSpPr>
          <p:nvPr>
            <p:ph type="dt" sz="half" idx="10"/>
          </p:nvPr>
        </p:nvSpPr>
        <p:spPr/>
        <p:txBody>
          <a:bodyPr/>
          <a:lstStyle/>
          <a:p>
            <a:fld id="{E4C05851-DC25-45E3-8E6D-A09765059E70}" type="datetimeFigureOut">
              <a:rPr lang="it-IT" smtClean="0"/>
              <a:pPr/>
              <a:t>05/12/2017</a:t>
            </a:fld>
            <a:endParaRPr lang="it-IT"/>
          </a:p>
        </p:txBody>
      </p:sp>
      <p:sp>
        <p:nvSpPr>
          <p:cNvPr id="4" name="Segnaposto piè di pagina 3"/>
          <p:cNvSpPr>
            <a:spLocks noGrp="1"/>
          </p:cNvSpPr>
          <p:nvPr>
            <p:ph type="ftr" sz="quarter" idx="11"/>
          </p:nvPr>
        </p:nvSpPr>
        <p:spPr/>
        <p:txBody>
          <a:bodyPr/>
          <a:lstStyle/>
          <a:p>
            <a:endParaRPr lang="it-IT"/>
          </a:p>
        </p:txBody>
      </p:sp>
      <p:sp>
        <p:nvSpPr>
          <p:cNvPr id="5" name="Segnaposto numero diapositiva 4"/>
          <p:cNvSpPr>
            <a:spLocks noGrp="1"/>
          </p:cNvSpPr>
          <p:nvPr>
            <p:ph type="sldNum" sz="quarter" idx="12"/>
          </p:nvPr>
        </p:nvSpPr>
        <p:spPr/>
        <p:txBody>
          <a:bodyPr/>
          <a:lstStyle/>
          <a:p>
            <a:fld id="{CBC844FB-71A7-4A95-A2AA-2A41833E60B6}" type="slidenum">
              <a:rPr lang="it-IT" smtClean="0"/>
              <a:pPr/>
              <a:t>‹N›</a:t>
            </a:fld>
            <a:endParaRPr lang="it-IT"/>
          </a:p>
        </p:txBody>
      </p:sp>
    </p:spTree>
    <p:extLst>
      <p:ext uri="{BB962C8B-B14F-4D97-AF65-F5344CB8AC3E}">
        <p14:creationId xmlns:p14="http://schemas.microsoft.com/office/powerpoint/2010/main" xmlns="" val="21150106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p:cNvSpPr>
            <a:spLocks noGrp="1"/>
          </p:cNvSpPr>
          <p:nvPr>
            <p:ph type="dt" sz="half" idx="10"/>
          </p:nvPr>
        </p:nvSpPr>
        <p:spPr/>
        <p:txBody>
          <a:bodyPr/>
          <a:lstStyle/>
          <a:p>
            <a:fld id="{E4C05851-DC25-45E3-8E6D-A09765059E70}" type="datetimeFigureOut">
              <a:rPr lang="it-IT" smtClean="0"/>
              <a:pPr/>
              <a:t>05/12/2017</a:t>
            </a:fld>
            <a:endParaRPr lang="it-IT"/>
          </a:p>
        </p:txBody>
      </p:sp>
      <p:sp>
        <p:nvSpPr>
          <p:cNvPr id="3" name="Segnaposto piè di pagina 2"/>
          <p:cNvSpPr>
            <a:spLocks noGrp="1"/>
          </p:cNvSpPr>
          <p:nvPr>
            <p:ph type="ftr" sz="quarter" idx="11"/>
          </p:nvPr>
        </p:nvSpPr>
        <p:spPr/>
        <p:txBody>
          <a:bodyPr/>
          <a:lstStyle/>
          <a:p>
            <a:endParaRPr lang="it-IT"/>
          </a:p>
        </p:txBody>
      </p:sp>
      <p:sp>
        <p:nvSpPr>
          <p:cNvPr id="4" name="Segnaposto numero diapositiva 3"/>
          <p:cNvSpPr>
            <a:spLocks noGrp="1"/>
          </p:cNvSpPr>
          <p:nvPr>
            <p:ph type="sldNum" sz="quarter" idx="12"/>
          </p:nvPr>
        </p:nvSpPr>
        <p:spPr/>
        <p:txBody>
          <a:bodyPr/>
          <a:lstStyle/>
          <a:p>
            <a:fld id="{CBC844FB-71A7-4A95-A2AA-2A41833E60B6}" type="slidenum">
              <a:rPr lang="it-IT" smtClean="0"/>
              <a:pPr/>
              <a:t>‹N›</a:t>
            </a:fld>
            <a:endParaRPr lang="it-IT"/>
          </a:p>
        </p:txBody>
      </p:sp>
    </p:spTree>
    <p:extLst>
      <p:ext uri="{BB962C8B-B14F-4D97-AF65-F5344CB8AC3E}">
        <p14:creationId xmlns:p14="http://schemas.microsoft.com/office/powerpoint/2010/main" xmlns="" val="18533206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E4C05851-DC25-45E3-8E6D-A09765059E70}" type="datetimeFigureOut">
              <a:rPr lang="it-IT" smtClean="0"/>
              <a:pPr/>
              <a:t>05/12/2017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BC844FB-71A7-4A95-A2AA-2A41833E60B6}" type="slidenum">
              <a:rPr lang="it-IT" smtClean="0"/>
              <a:pPr/>
              <a:t>‹N›</a:t>
            </a:fld>
            <a:endParaRPr lang="it-IT"/>
          </a:p>
        </p:txBody>
      </p:sp>
    </p:spTree>
    <p:extLst>
      <p:ext uri="{BB962C8B-B14F-4D97-AF65-F5344CB8AC3E}">
        <p14:creationId xmlns:p14="http://schemas.microsoft.com/office/powerpoint/2010/main" xmlns="" val="3428074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Segnaposto data 4"/>
          <p:cNvSpPr>
            <a:spLocks noGrp="1"/>
          </p:cNvSpPr>
          <p:nvPr>
            <p:ph type="dt" sz="half" idx="10"/>
          </p:nvPr>
        </p:nvSpPr>
        <p:spPr/>
        <p:txBody>
          <a:bodyPr/>
          <a:lstStyle/>
          <a:p>
            <a:fld id="{E4C05851-DC25-45E3-8E6D-A09765059E70}" type="datetimeFigureOut">
              <a:rPr lang="it-IT" smtClean="0"/>
              <a:pPr/>
              <a:t>05/12/2017</a:t>
            </a:fld>
            <a:endParaRPr lang="it-IT"/>
          </a:p>
        </p:txBody>
      </p:sp>
      <p:sp>
        <p:nvSpPr>
          <p:cNvPr id="6" name="Segnaposto piè di pagina 5"/>
          <p:cNvSpPr>
            <a:spLocks noGrp="1"/>
          </p:cNvSpPr>
          <p:nvPr>
            <p:ph type="ftr" sz="quarter" idx="11"/>
          </p:nvPr>
        </p:nvSpPr>
        <p:spPr/>
        <p:txBody>
          <a:bodyPr/>
          <a:lstStyle/>
          <a:p>
            <a:endParaRPr lang="it-IT"/>
          </a:p>
        </p:txBody>
      </p:sp>
      <p:sp>
        <p:nvSpPr>
          <p:cNvPr id="7" name="Segnaposto numero diapositiva 6"/>
          <p:cNvSpPr>
            <a:spLocks noGrp="1"/>
          </p:cNvSpPr>
          <p:nvPr>
            <p:ph type="sldNum" sz="quarter" idx="12"/>
          </p:nvPr>
        </p:nvSpPr>
        <p:spPr/>
        <p:txBody>
          <a:bodyPr/>
          <a:lstStyle/>
          <a:p>
            <a:fld id="{CBC844FB-71A7-4A95-A2AA-2A41833E60B6}" type="slidenum">
              <a:rPr lang="it-IT" smtClean="0"/>
              <a:pPr/>
              <a:t>‹N›</a:t>
            </a:fld>
            <a:endParaRPr lang="it-IT"/>
          </a:p>
        </p:txBody>
      </p:sp>
    </p:spTree>
    <p:extLst>
      <p:ext uri="{BB962C8B-B14F-4D97-AF65-F5344CB8AC3E}">
        <p14:creationId xmlns:p14="http://schemas.microsoft.com/office/powerpoint/2010/main" xmlns="" val="31076462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it-IT" smtClean="0"/>
              <a:t>Fare clic per modificare lo stile del titolo</a:t>
            </a:r>
            <a:endParaRPr lang="it-IT"/>
          </a:p>
        </p:txBody>
      </p:sp>
      <p:sp>
        <p:nvSpPr>
          <p:cNvPr id="3" name="Segnaposto testo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4C05851-DC25-45E3-8E6D-A09765059E70}" type="datetimeFigureOut">
              <a:rPr lang="it-IT" smtClean="0"/>
              <a:pPr/>
              <a:t>05/12/2017</a:t>
            </a:fld>
            <a:endParaRPr lang="it-IT"/>
          </a:p>
        </p:txBody>
      </p:sp>
      <p:sp>
        <p:nvSpPr>
          <p:cNvPr id="5" name="Segnaposto piè di pagina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BC844FB-71A7-4A95-A2AA-2A41833E60B6}" type="slidenum">
              <a:rPr lang="it-IT" smtClean="0"/>
              <a:pPr/>
              <a:t>‹N›</a:t>
            </a:fld>
            <a:endParaRPr lang="it-IT"/>
          </a:p>
        </p:txBody>
      </p:sp>
    </p:spTree>
    <p:extLst>
      <p:ext uri="{BB962C8B-B14F-4D97-AF65-F5344CB8AC3E}">
        <p14:creationId xmlns:p14="http://schemas.microsoft.com/office/powerpoint/2010/main" xmlns="" val="307077239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hemeOverride" Target="../theme/themeOverride1.xml"/><Relationship Id="rId5" Type="http://schemas.openxmlformats.org/officeDocument/2006/relationships/image" Target="../media/image2.png"/><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descr="cover_presentazione.jpg"/>
          <p:cNvPicPr>
            <a:picLocks noChangeAspect="1"/>
          </p:cNvPicPr>
          <p:nvPr/>
        </p:nvPicPr>
        <p:blipFill>
          <a:blip r:embed="rId2" cstate="print"/>
          <a:stretch>
            <a:fillRect/>
          </a:stretch>
        </p:blipFill>
        <p:spPr>
          <a:xfrm>
            <a:off x="6226" y="307643"/>
            <a:ext cx="9131548" cy="6540163"/>
          </a:xfrm>
          <a:prstGeom prst="rect">
            <a:avLst/>
          </a:prstGeom>
        </p:spPr>
      </p:pic>
      <p:sp>
        <p:nvSpPr>
          <p:cNvPr id="5" name="Rettangolo 4"/>
          <p:cNvSpPr/>
          <p:nvPr/>
        </p:nvSpPr>
        <p:spPr>
          <a:xfrm>
            <a:off x="1691680" y="1340768"/>
            <a:ext cx="6408712" cy="2123658"/>
          </a:xfrm>
          <a:prstGeom prst="rect">
            <a:avLst/>
          </a:prstGeom>
        </p:spPr>
        <p:txBody>
          <a:bodyPr wrap="square">
            <a:spAutoFit/>
          </a:bodyPr>
          <a:lstStyle/>
          <a:p>
            <a:pPr algn="ctr"/>
            <a:r>
              <a:rPr lang="it-IT" sz="2800" b="1" dirty="0"/>
              <a:t>Il PSR Puglia e il ruolo degli Enti Locali: il quadro di riferimento e gli strumenti di sostegno </a:t>
            </a:r>
            <a:br>
              <a:rPr lang="it-IT" sz="2800" b="1" dirty="0"/>
            </a:br>
            <a:r>
              <a:rPr lang="it-IT" sz="2800" dirty="0"/>
              <a:t/>
            </a:r>
            <a:br>
              <a:rPr lang="it-IT" sz="2800" dirty="0"/>
            </a:br>
            <a:r>
              <a:rPr lang="it-IT" sz="2000" b="1" dirty="0"/>
              <a:t>Progetto della Rete Rurale Nazionale con supporto </a:t>
            </a:r>
            <a:r>
              <a:rPr lang="it-IT" sz="2000" b="1" dirty="0" smtClean="0"/>
              <a:t>IFEL</a:t>
            </a:r>
            <a:endParaRPr lang="it-IT" sz="2000" i="1" dirty="0"/>
          </a:p>
        </p:txBody>
      </p:sp>
      <p:sp>
        <p:nvSpPr>
          <p:cNvPr id="6" name="Titolo 1"/>
          <p:cNvSpPr txBox="1">
            <a:spLocks/>
          </p:cNvSpPr>
          <p:nvPr/>
        </p:nvSpPr>
        <p:spPr bwMode="auto">
          <a:xfrm>
            <a:off x="1495425" y="3675990"/>
            <a:ext cx="7648575" cy="1409194"/>
          </a:xfrm>
          <a:prstGeom prst="rect">
            <a:avLst/>
          </a:prstGeom>
          <a:noFill/>
          <a:ln w="9525">
            <a:noFill/>
            <a:miter lim="800000"/>
            <a:headEnd/>
            <a:tailEnd/>
          </a:ln>
        </p:spPr>
        <p:txBody>
          <a:bodyPr anchor="ctr"/>
          <a:lstStyle/>
          <a:p>
            <a:pPr algn="just"/>
            <a:endParaRPr lang="it-IT" sz="1400" b="1" dirty="0">
              <a:latin typeface="Calibri" pitchFamily="34" charset="0"/>
            </a:endParaRPr>
          </a:p>
          <a:p>
            <a:pPr algn="just"/>
            <a:r>
              <a:rPr lang="it-IT" sz="1400" b="1" dirty="0" smtClean="0">
                <a:latin typeface="Calibri" pitchFamily="34" charset="0"/>
              </a:rPr>
              <a:t>Prof. Gianluca </a:t>
            </a:r>
            <a:r>
              <a:rPr lang="it-IT" sz="1400" b="1" dirty="0" err="1" smtClean="0">
                <a:latin typeface="Calibri" pitchFamily="34" charset="0"/>
              </a:rPr>
              <a:t>Nardone</a:t>
            </a:r>
            <a:r>
              <a:rPr lang="it-IT" sz="1400" b="1" dirty="0" smtClean="0">
                <a:latin typeface="Calibri" pitchFamily="34" charset="0"/>
              </a:rPr>
              <a:t> </a:t>
            </a:r>
          </a:p>
          <a:p>
            <a:pPr algn="just"/>
            <a:r>
              <a:rPr lang="it-IT" sz="1400" b="1" dirty="0" smtClean="0">
                <a:latin typeface="Calibri" pitchFamily="34" charset="0"/>
              </a:rPr>
              <a:t>Autorità di Gestione</a:t>
            </a:r>
          </a:p>
          <a:p>
            <a:pPr algn="just"/>
            <a:r>
              <a:rPr lang="it-IT" sz="1400" b="1" dirty="0" smtClean="0">
                <a:latin typeface="Calibri" pitchFamily="34" charset="0"/>
              </a:rPr>
              <a:t>PSR </a:t>
            </a:r>
            <a:r>
              <a:rPr lang="it-IT" sz="1400" b="1" dirty="0">
                <a:latin typeface="Calibri" pitchFamily="34" charset="0"/>
              </a:rPr>
              <a:t>Puglia 2014-2020</a:t>
            </a:r>
          </a:p>
          <a:p>
            <a:pPr algn="just"/>
            <a:r>
              <a:rPr lang="it-IT" sz="1400" b="1" dirty="0">
                <a:latin typeface="Calibri" pitchFamily="34" charset="0"/>
              </a:rPr>
              <a:t/>
            </a:r>
            <a:br>
              <a:rPr lang="it-IT" sz="1400" b="1" dirty="0">
                <a:latin typeface="Calibri" pitchFamily="34" charset="0"/>
              </a:rPr>
            </a:br>
            <a:r>
              <a:rPr lang="it-IT" sz="1400" b="1" i="1" dirty="0">
                <a:latin typeface="Calibri" pitchFamily="34" charset="0"/>
              </a:rPr>
              <a:t>Gli investimenti pubblici cofinanziati dallo sviluppo rurale: l’esperienza dei comuni nel PSR Puglia</a:t>
            </a:r>
          </a:p>
          <a:p>
            <a:pPr algn="just"/>
            <a:endParaRPr lang="it-IT" sz="1400" b="1" i="1" dirty="0">
              <a:latin typeface="Calibri" pitchFamily="34" charset="0"/>
            </a:endParaRPr>
          </a:p>
          <a:p>
            <a:pPr algn="just"/>
            <a:r>
              <a:rPr lang="it-IT" sz="1400" b="1" i="1" dirty="0">
                <a:latin typeface="Calibri" pitchFamily="34" charset="0"/>
              </a:rPr>
              <a:t>Bari, 5 dicembre 2017</a:t>
            </a:r>
          </a:p>
          <a:p>
            <a:pPr algn="just"/>
            <a:endParaRPr lang="it-IT" sz="1600" dirty="0">
              <a:latin typeface="Calibri" pitchFamily="34" charset="0"/>
            </a:endParaRPr>
          </a:p>
        </p:txBody>
      </p:sp>
      <p:pic>
        <p:nvPicPr>
          <p:cNvPr id="7" name="Picture 7"/>
          <p:cNvPicPr>
            <a:picLocks noChangeAspect="1" noChangeArrowheads="1"/>
          </p:cNvPicPr>
          <p:nvPr/>
        </p:nvPicPr>
        <p:blipFill>
          <a:blip r:embed="rId3" cstate="print"/>
          <a:srcRect/>
          <a:stretch>
            <a:fillRect/>
          </a:stretch>
        </p:blipFill>
        <p:spPr bwMode="auto">
          <a:xfrm>
            <a:off x="0" y="260648"/>
            <a:ext cx="9144000" cy="816834"/>
          </a:xfrm>
          <a:prstGeom prst="rect">
            <a:avLst/>
          </a:prstGeom>
          <a:noFill/>
          <a:ln w="9525">
            <a:noFill/>
            <a:miter lim="800000"/>
            <a:headEnd/>
            <a:tailEnd/>
          </a:ln>
          <a:effectLst/>
        </p:spPr>
      </p:pic>
    </p:spTree>
    <p:extLst>
      <p:ext uri="{BB962C8B-B14F-4D97-AF65-F5344CB8AC3E}">
        <p14:creationId xmlns:p14="http://schemas.microsoft.com/office/powerpoint/2010/main" xmlns="" val="102062825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cover_presentazione.jpg"/>
          <p:cNvPicPr>
            <a:picLocks noChangeAspect="1"/>
          </p:cNvPicPr>
          <p:nvPr/>
        </p:nvPicPr>
        <p:blipFill>
          <a:blip r:embed="rId2" cstate="print"/>
          <a:stretch>
            <a:fillRect/>
          </a:stretch>
        </p:blipFill>
        <p:spPr>
          <a:xfrm>
            <a:off x="7041" y="260648"/>
            <a:ext cx="9136959" cy="6597352"/>
          </a:xfrm>
          <a:prstGeom prst="rect">
            <a:avLst/>
          </a:prstGeom>
        </p:spPr>
      </p:pic>
      <p:sp>
        <p:nvSpPr>
          <p:cNvPr id="5" name="Rettangolo 4"/>
          <p:cNvSpPr/>
          <p:nvPr/>
        </p:nvSpPr>
        <p:spPr>
          <a:xfrm>
            <a:off x="5959" y="901111"/>
            <a:ext cx="1874027" cy="3594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p:cNvSpPr/>
          <p:nvPr/>
        </p:nvSpPr>
        <p:spPr>
          <a:xfrm>
            <a:off x="-2484" y="1196752"/>
            <a:ext cx="9136959" cy="5588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2" name="Rettangolo arrotondato 21"/>
          <p:cNvSpPr/>
          <p:nvPr/>
        </p:nvSpPr>
        <p:spPr>
          <a:xfrm>
            <a:off x="251520" y="6586608"/>
            <a:ext cx="8566844" cy="1986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1050" dirty="0"/>
              <a:t>Il sostegno concesso è riconosciuto ad ettaro di SAU </a:t>
            </a:r>
            <a:r>
              <a:rPr lang="it-IT" sz="1050" dirty="0" smtClean="0"/>
              <a:t>impegnata</a:t>
            </a:r>
            <a:endParaRPr lang="it-IT" sz="1050" dirty="0"/>
          </a:p>
        </p:txBody>
      </p:sp>
      <p:sp>
        <p:nvSpPr>
          <p:cNvPr id="37" name="Rettangolo arrotondato 36"/>
          <p:cNvSpPr/>
          <p:nvPr/>
        </p:nvSpPr>
        <p:spPr>
          <a:xfrm>
            <a:off x="7479287" y="3263775"/>
            <a:ext cx="1369760" cy="3258394"/>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t-IT" sz="1400" dirty="0" smtClean="0"/>
              <a:t>Attivare </a:t>
            </a:r>
            <a:r>
              <a:rPr lang="it-IT" sz="1400" dirty="0"/>
              <a:t>processi di immagazzinamento del carbonio nel </a:t>
            </a:r>
            <a:r>
              <a:rPr lang="it-IT" sz="1400" dirty="0" smtClean="0"/>
              <a:t>terreno attraverso tecniche di non-lavorazione</a:t>
            </a:r>
            <a:endParaRPr lang="it-IT" sz="1400" dirty="0"/>
          </a:p>
        </p:txBody>
      </p:sp>
      <p:sp>
        <p:nvSpPr>
          <p:cNvPr id="38" name="Rettangolo arrotondato 37"/>
          <p:cNvSpPr/>
          <p:nvPr/>
        </p:nvSpPr>
        <p:spPr>
          <a:xfrm>
            <a:off x="6084168" y="3258696"/>
            <a:ext cx="1369760" cy="325300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400" dirty="0"/>
              <a:t>Agricoltori ed Associazioni di agricoltori, così come definiti dall’articolo 4, comma 1, lettera a) del Reg. (UE) n. 1307/2013 </a:t>
            </a:r>
          </a:p>
        </p:txBody>
      </p:sp>
      <p:sp>
        <p:nvSpPr>
          <p:cNvPr id="39" name="Rettangolo arrotondato 38"/>
          <p:cNvSpPr/>
          <p:nvPr/>
        </p:nvSpPr>
        <p:spPr>
          <a:xfrm>
            <a:off x="6084168" y="2135396"/>
            <a:ext cx="2734196" cy="1105520"/>
          </a:xfrm>
          <a:prstGeom prst="roundRect">
            <a:avLst>
              <a:gd name="adj" fmla="val 17380"/>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1400" b="1" dirty="0"/>
              <a:t>Operazione </a:t>
            </a:r>
            <a:r>
              <a:rPr lang="it-IT" sz="1400" b="1" dirty="0" smtClean="0"/>
              <a:t>10.1.3 </a:t>
            </a:r>
            <a:r>
              <a:rPr lang="it-IT" sz="1400" dirty="0"/>
              <a:t>- Agricoltura Conservativa</a:t>
            </a:r>
          </a:p>
        </p:txBody>
      </p:sp>
      <p:sp>
        <p:nvSpPr>
          <p:cNvPr id="40" name="Rettangolo arrotondato 39"/>
          <p:cNvSpPr/>
          <p:nvPr/>
        </p:nvSpPr>
        <p:spPr>
          <a:xfrm>
            <a:off x="3167856" y="2160796"/>
            <a:ext cx="2734196" cy="1105520"/>
          </a:xfrm>
          <a:prstGeom prst="roundRect">
            <a:avLst>
              <a:gd name="adj" fmla="val 17380"/>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1400" b="1" dirty="0"/>
              <a:t>Operazione </a:t>
            </a:r>
            <a:r>
              <a:rPr lang="it-IT" sz="1400" b="1" dirty="0" smtClean="0"/>
              <a:t>10.1.2 </a:t>
            </a:r>
            <a:r>
              <a:rPr lang="it-IT" sz="1400" dirty="0"/>
              <a:t>- Incremento sostanza organica e difesa dei suoli </a:t>
            </a:r>
          </a:p>
        </p:txBody>
      </p:sp>
      <p:sp>
        <p:nvSpPr>
          <p:cNvPr id="42" name="Rettangolo arrotondato 41"/>
          <p:cNvSpPr/>
          <p:nvPr/>
        </p:nvSpPr>
        <p:spPr>
          <a:xfrm>
            <a:off x="4560867" y="3292604"/>
            <a:ext cx="1369760" cy="322599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0" algn="ctr"/>
            <a:r>
              <a:rPr lang="it-IT" sz="1200" dirty="0"/>
              <a:t>L'operazione consiste nell'apporto di matrici organiche al terreno con l'obiettivo di tutelarne la fertilità e di promuovere la conservazione ed il sequestro del </a:t>
            </a:r>
            <a:r>
              <a:rPr lang="it-IT" sz="1200" dirty="0" smtClean="0"/>
              <a:t>carbonio</a:t>
            </a:r>
            <a:endParaRPr lang="it-IT" sz="1200" dirty="0"/>
          </a:p>
        </p:txBody>
      </p:sp>
      <p:sp>
        <p:nvSpPr>
          <p:cNvPr id="43" name="Rettangolo arrotondato 42"/>
          <p:cNvSpPr/>
          <p:nvPr/>
        </p:nvSpPr>
        <p:spPr>
          <a:xfrm>
            <a:off x="3165748" y="3292604"/>
            <a:ext cx="1369760" cy="3211632"/>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400" dirty="0"/>
              <a:t>Agricoltori ed Associazioni di agricoltori, così come definiti dall’articolo 4, comma 1, lettera a) del Reg. (UE) n. 1307/2013 </a:t>
            </a:r>
          </a:p>
        </p:txBody>
      </p:sp>
      <p:sp>
        <p:nvSpPr>
          <p:cNvPr id="44" name="Rettangolo arrotondato 43"/>
          <p:cNvSpPr/>
          <p:nvPr/>
        </p:nvSpPr>
        <p:spPr>
          <a:xfrm>
            <a:off x="263124" y="2160796"/>
            <a:ext cx="2734196" cy="1105520"/>
          </a:xfrm>
          <a:prstGeom prst="roundRect">
            <a:avLst>
              <a:gd name="adj" fmla="val 17380"/>
            </a:avLst>
          </a:prstGeom>
          <a:solidFill>
            <a:schemeClr val="accent3">
              <a:lumMod val="75000"/>
            </a:schemeClr>
          </a:solidFill>
          <a:ln>
            <a:solidFill>
              <a:schemeClr val="accent3">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600" b="1" dirty="0"/>
              <a:t>Operazione 10.1.1 - Produzione Integrata</a:t>
            </a:r>
          </a:p>
        </p:txBody>
      </p:sp>
      <p:sp>
        <p:nvSpPr>
          <p:cNvPr id="45" name="Rettangolo arrotondato 44"/>
          <p:cNvSpPr/>
          <p:nvPr/>
        </p:nvSpPr>
        <p:spPr>
          <a:xfrm>
            <a:off x="1646639" y="3290940"/>
            <a:ext cx="1369760" cy="321329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t-IT" sz="1200" dirty="0"/>
              <a:t>La sottomisura sostiene l’attuazione della produzione integrata quale sistema di produzione agroalimentare che utilizza i metodi e mezzi agronomici e di difesa delle produzioni agricole dalle </a:t>
            </a:r>
            <a:r>
              <a:rPr lang="it-IT" sz="1200" dirty="0" smtClean="0"/>
              <a:t>avversità</a:t>
            </a:r>
            <a:endParaRPr lang="it-IT" sz="1200" dirty="0"/>
          </a:p>
        </p:txBody>
      </p:sp>
      <p:sp>
        <p:nvSpPr>
          <p:cNvPr id="46" name="Rettangolo arrotondato 45"/>
          <p:cNvSpPr/>
          <p:nvPr/>
        </p:nvSpPr>
        <p:spPr>
          <a:xfrm>
            <a:off x="251520" y="3292604"/>
            <a:ext cx="1369760" cy="321329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400" dirty="0"/>
              <a:t>Agricoltori ed Associazioni di agricoltori, così come definiti dall’articolo 4, comma 1, lettera a) del Reg.</a:t>
            </a:r>
          </a:p>
          <a:p>
            <a:pPr lvl="0" algn="ctr"/>
            <a:r>
              <a:rPr lang="it-IT" sz="1400" dirty="0"/>
              <a:t>(UE) n. </a:t>
            </a:r>
            <a:r>
              <a:rPr lang="it-IT" sz="1400" dirty="0" smtClean="0"/>
              <a:t>1307/2013</a:t>
            </a:r>
            <a:endParaRPr lang="it-IT" sz="1400" dirty="0"/>
          </a:p>
        </p:txBody>
      </p:sp>
      <p:sp>
        <p:nvSpPr>
          <p:cNvPr id="3" name="Rettangolo arrotondato 2"/>
          <p:cNvSpPr/>
          <p:nvPr/>
        </p:nvSpPr>
        <p:spPr>
          <a:xfrm>
            <a:off x="270188" y="1653895"/>
            <a:ext cx="8640959" cy="43552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400" dirty="0" smtClean="0"/>
              <a:t>SM </a:t>
            </a:r>
            <a:r>
              <a:rPr lang="it-IT" sz="1400" dirty="0"/>
              <a:t>10.1 - Pagamenti agro climatico ambientali</a:t>
            </a:r>
          </a:p>
        </p:txBody>
      </p:sp>
      <p:sp>
        <p:nvSpPr>
          <p:cNvPr id="17" name="Rettangolo arrotondato 16"/>
          <p:cNvSpPr/>
          <p:nvPr/>
        </p:nvSpPr>
        <p:spPr>
          <a:xfrm>
            <a:off x="270188" y="1161572"/>
            <a:ext cx="8640959" cy="43552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lvl="0" algn="ctr"/>
            <a:r>
              <a:rPr lang="it-IT" dirty="0"/>
              <a:t>Misura 10 - Pagamenti agro-climatico-ambientali</a:t>
            </a:r>
          </a:p>
        </p:txBody>
      </p:sp>
      <p:pic>
        <p:nvPicPr>
          <p:cNvPr id="18" name="Picture 7"/>
          <p:cNvPicPr>
            <a:picLocks noChangeAspect="1" noChangeArrowheads="1"/>
          </p:cNvPicPr>
          <p:nvPr/>
        </p:nvPicPr>
        <p:blipFill>
          <a:blip r:embed="rId3" cstate="print"/>
          <a:srcRect/>
          <a:stretch>
            <a:fillRect/>
          </a:stretch>
        </p:blipFill>
        <p:spPr bwMode="auto">
          <a:xfrm>
            <a:off x="0" y="260648"/>
            <a:ext cx="9144000" cy="816834"/>
          </a:xfrm>
          <a:prstGeom prst="rect">
            <a:avLst/>
          </a:prstGeom>
          <a:noFill/>
          <a:ln w="9525">
            <a:noFill/>
            <a:miter lim="800000"/>
            <a:headEnd/>
            <a:tailEnd/>
          </a:ln>
          <a:effectLst/>
        </p:spPr>
      </p:pic>
    </p:spTree>
    <p:extLst>
      <p:ext uri="{BB962C8B-B14F-4D97-AF65-F5344CB8AC3E}">
        <p14:creationId xmlns:p14="http://schemas.microsoft.com/office/powerpoint/2010/main" xmlns="" val="5174283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cover_presentazione.jpg"/>
          <p:cNvPicPr>
            <a:picLocks noChangeAspect="1"/>
          </p:cNvPicPr>
          <p:nvPr/>
        </p:nvPicPr>
        <p:blipFill>
          <a:blip r:embed="rId2" cstate="print"/>
          <a:stretch>
            <a:fillRect/>
          </a:stretch>
        </p:blipFill>
        <p:spPr>
          <a:xfrm>
            <a:off x="7041" y="260648"/>
            <a:ext cx="9136959" cy="6597352"/>
          </a:xfrm>
          <a:prstGeom prst="rect">
            <a:avLst/>
          </a:prstGeom>
        </p:spPr>
      </p:pic>
      <p:sp>
        <p:nvSpPr>
          <p:cNvPr id="5" name="Rettangolo 4"/>
          <p:cNvSpPr/>
          <p:nvPr/>
        </p:nvSpPr>
        <p:spPr>
          <a:xfrm>
            <a:off x="5959" y="901111"/>
            <a:ext cx="1874027" cy="3594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p:cNvSpPr/>
          <p:nvPr/>
        </p:nvSpPr>
        <p:spPr>
          <a:xfrm>
            <a:off x="-2484" y="1052736"/>
            <a:ext cx="9136959" cy="5588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2" name="Rettangolo arrotondato 21"/>
          <p:cNvSpPr/>
          <p:nvPr/>
        </p:nvSpPr>
        <p:spPr>
          <a:xfrm>
            <a:off x="316809" y="6433422"/>
            <a:ext cx="8503663" cy="1978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50" dirty="0"/>
              <a:t>Il sostegno concesso è riconosciuto ad ettaro di SAU </a:t>
            </a:r>
            <a:r>
              <a:rPr lang="it-IT" sz="1050" dirty="0" smtClean="0"/>
              <a:t>impegnata per </a:t>
            </a:r>
            <a:r>
              <a:rPr lang="it-IT" sz="1050" dirty="0"/>
              <a:t>unità di bovino adulto (UBA</a:t>
            </a:r>
            <a:r>
              <a:rPr lang="it-IT" sz="1050" dirty="0" smtClean="0"/>
              <a:t>) 10.1.5</a:t>
            </a:r>
            <a:endParaRPr lang="it-IT" sz="1050" dirty="0"/>
          </a:p>
        </p:txBody>
      </p:sp>
      <p:sp>
        <p:nvSpPr>
          <p:cNvPr id="37" name="Rettangolo arrotondato 36"/>
          <p:cNvSpPr/>
          <p:nvPr/>
        </p:nvSpPr>
        <p:spPr>
          <a:xfrm>
            <a:off x="7448604" y="3258672"/>
            <a:ext cx="1369760" cy="3132074"/>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t-IT" sz="1400" dirty="0" smtClean="0"/>
              <a:t>Conversione </a:t>
            </a:r>
            <a:r>
              <a:rPr lang="it-IT" sz="1400" dirty="0"/>
              <a:t>a pascolo, prato-pascolo, prato di superfici attualmente coltivate a seminativi. </a:t>
            </a:r>
          </a:p>
        </p:txBody>
      </p:sp>
      <p:sp>
        <p:nvSpPr>
          <p:cNvPr id="38" name="Rettangolo arrotondato 37"/>
          <p:cNvSpPr/>
          <p:nvPr/>
        </p:nvSpPr>
        <p:spPr>
          <a:xfrm>
            <a:off x="6084168" y="3258696"/>
            <a:ext cx="1369760" cy="3126893"/>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050" dirty="0" smtClean="0"/>
              <a:t>Beneficiari</a:t>
            </a:r>
            <a:br>
              <a:rPr lang="it-IT" sz="1050" dirty="0" smtClean="0"/>
            </a:br>
            <a:r>
              <a:rPr lang="it-IT" sz="1050" dirty="0" smtClean="0"/>
              <a:t>Agricoltori </a:t>
            </a:r>
            <a:r>
              <a:rPr lang="it-IT" sz="1050" dirty="0"/>
              <a:t>ed Associazioni di agricoltori, così come definiti dall’articolo 4, comma 1, lettera a) del Reg. (UE) n. </a:t>
            </a:r>
            <a:r>
              <a:rPr lang="it-IT" sz="1050" dirty="0" smtClean="0"/>
              <a:t>1307/2013 </a:t>
            </a:r>
            <a:r>
              <a:rPr lang="it-IT" sz="1050" dirty="0"/>
              <a:t>che svolgono la propria attività nelle aree designate ai sensi della Rete Natura 2000, zone interessate dall’attuazione delle direttive 92/43/CEE e 2009/147/CE. </a:t>
            </a:r>
          </a:p>
        </p:txBody>
      </p:sp>
      <p:sp>
        <p:nvSpPr>
          <p:cNvPr id="39" name="Rettangolo arrotondato 38"/>
          <p:cNvSpPr/>
          <p:nvPr/>
        </p:nvSpPr>
        <p:spPr>
          <a:xfrm>
            <a:off x="6084168" y="2135396"/>
            <a:ext cx="2734196" cy="1105520"/>
          </a:xfrm>
          <a:prstGeom prst="roundRect">
            <a:avLst>
              <a:gd name="adj" fmla="val 17380"/>
            </a:avLst>
          </a:prstGeom>
          <a:solidFill>
            <a:schemeClr val="accent3">
              <a:lumMod val="75000"/>
            </a:schemeClr>
          </a:solidFill>
          <a:ln>
            <a:solidFill>
              <a:schemeClr val="accent3">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600" b="1" dirty="0"/>
              <a:t>Operazione 10.1.6 - Conversione colturale da seminativi a pascolo, prato-pascolo, prato</a:t>
            </a:r>
          </a:p>
        </p:txBody>
      </p:sp>
      <p:sp>
        <p:nvSpPr>
          <p:cNvPr id="40" name="Rettangolo arrotondato 39"/>
          <p:cNvSpPr/>
          <p:nvPr/>
        </p:nvSpPr>
        <p:spPr>
          <a:xfrm>
            <a:off x="3167856" y="2160796"/>
            <a:ext cx="2734196" cy="1105520"/>
          </a:xfrm>
          <a:prstGeom prst="roundRect">
            <a:avLst>
              <a:gd name="adj" fmla="val 17380"/>
            </a:avLst>
          </a:prstGeom>
          <a:solidFill>
            <a:schemeClr val="accent3">
              <a:lumMod val="75000"/>
            </a:schemeClr>
          </a:solidFill>
          <a:ln>
            <a:solidFill>
              <a:schemeClr val="accent3">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600" b="1" dirty="0"/>
              <a:t>Operazione 10.1.5 - Tutela della biodiversità zootecnica </a:t>
            </a:r>
          </a:p>
        </p:txBody>
      </p:sp>
      <p:sp>
        <p:nvSpPr>
          <p:cNvPr id="42" name="Rettangolo arrotondato 41"/>
          <p:cNvSpPr/>
          <p:nvPr/>
        </p:nvSpPr>
        <p:spPr>
          <a:xfrm>
            <a:off x="4532292" y="3292604"/>
            <a:ext cx="1369760" cy="3100932"/>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0" algn="ctr"/>
            <a:r>
              <a:rPr lang="it-IT" sz="1100" dirty="0" smtClean="0"/>
              <a:t>Salvaguardia</a:t>
            </a:r>
            <a:r>
              <a:rPr lang="it-IT" sz="1100" dirty="0"/>
              <a:t>, ripristino e miglioramento della biodiversità, </a:t>
            </a:r>
            <a:r>
              <a:rPr lang="it-IT" sz="1100" dirty="0" smtClean="0"/>
              <a:t>nelle </a:t>
            </a:r>
            <a:r>
              <a:rPr lang="it-IT" sz="1100" dirty="0"/>
              <a:t>zone Natura 2000, nelle zone soggette a vincoli naturali o ad altri vincoli specifici e nell'agricoltura ad alto valore naturalistico, nonché dell'assetto paesaggistico dell'Europa</a:t>
            </a:r>
          </a:p>
        </p:txBody>
      </p:sp>
      <p:sp>
        <p:nvSpPr>
          <p:cNvPr id="43" name="Rettangolo arrotondato 42"/>
          <p:cNvSpPr/>
          <p:nvPr/>
        </p:nvSpPr>
        <p:spPr>
          <a:xfrm>
            <a:off x="3165748" y="3292604"/>
            <a:ext cx="1369760" cy="3087125"/>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400" dirty="0" smtClean="0"/>
              <a:t>Beneficiari:</a:t>
            </a:r>
            <a:br>
              <a:rPr lang="it-IT" sz="1400" dirty="0" smtClean="0"/>
            </a:br>
            <a:r>
              <a:rPr lang="it-IT" sz="1400" dirty="0" smtClean="0"/>
              <a:t>Agricoltori </a:t>
            </a:r>
            <a:r>
              <a:rPr lang="it-IT" sz="1400" dirty="0"/>
              <a:t>ed Associazioni di agricoltori, così come definiti dall’articolo 4, comma 1, lettera a) del Reg. (UE) n. 1307/2013 </a:t>
            </a:r>
          </a:p>
        </p:txBody>
      </p:sp>
      <p:sp>
        <p:nvSpPr>
          <p:cNvPr id="44" name="Rettangolo arrotondato 43"/>
          <p:cNvSpPr/>
          <p:nvPr/>
        </p:nvSpPr>
        <p:spPr>
          <a:xfrm>
            <a:off x="263124" y="2160796"/>
            <a:ext cx="2734196" cy="1105520"/>
          </a:xfrm>
          <a:prstGeom prst="roundRect">
            <a:avLst>
              <a:gd name="adj" fmla="val 17380"/>
            </a:avLst>
          </a:prstGeom>
          <a:solidFill>
            <a:schemeClr val="accent3">
              <a:lumMod val="75000"/>
            </a:schemeClr>
          </a:solidFill>
          <a:ln>
            <a:solidFill>
              <a:schemeClr val="accent3">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600" b="1" dirty="0"/>
              <a:t>Operazione 10.1.4 - Tutela della biodiversità vegetale</a:t>
            </a:r>
          </a:p>
        </p:txBody>
      </p:sp>
      <p:sp>
        <p:nvSpPr>
          <p:cNvPr id="45" name="Rettangolo arrotondato 44"/>
          <p:cNvSpPr/>
          <p:nvPr/>
        </p:nvSpPr>
        <p:spPr>
          <a:xfrm>
            <a:off x="1618064" y="3290940"/>
            <a:ext cx="1369760" cy="3088724"/>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t-IT" sz="1600" dirty="0"/>
              <a:t>T</a:t>
            </a:r>
            <a:r>
              <a:rPr lang="it-IT" sz="1600" dirty="0" smtClean="0"/>
              <a:t>utela </a:t>
            </a:r>
            <a:r>
              <a:rPr lang="it-IT" sz="1600" dirty="0"/>
              <a:t>della variabilità genetica </a:t>
            </a:r>
            <a:r>
              <a:rPr lang="it-IT" sz="1600" dirty="0" smtClean="0"/>
              <a:t>esistente</a:t>
            </a:r>
            <a:endParaRPr lang="it-IT" sz="1600" dirty="0"/>
          </a:p>
        </p:txBody>
      </p:sp>
      <p:sp>
        <p:nvSpPr>
          <p:cNvPr id="46" name="Rettangolo arrotondato 45"/>
          <p:cNvSpPr/>
          <p:nvPr/>
        </p:nvSpPr>
        <p:spPr>
          <a:xfrm>
            <a:off x="251520" y="3292604"/>
            <a:ext cx="1369760" cy="308872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400" dirty="0" smtClean="0"/>
              <a:t>Beneficiari:</a:t>
            </a:r>
          </a:p>
          <a:p>
            <a:pPr lvl="0" algn="ctr"/>
            <a:r>
              <a:rPr lang="it-IT" sz="1400" dirty="0" smtClean="0"/>
              <a:t>Agricoltori </a:t>
            </a:r>
            <a:r>
              <a:rPr lang="it-IT" sz="1400" dirty="0"/>
              <a:t>ed Associazioni di agricoltori, così come definiti dall’articolo 4, comma 1, lettera a) del Reg.</a:t>
            </a:r>
          </a:p>
          <a:p>
            <a:pPr lvl="0" algn="ctr"/>
            <a:r>
              <a:rPr lang="it-IT" sz="1400" dirty="0"/>
              <a:t>(UE) n. </a:t>
            </a:r>
            <a:r>
              <a:rPr lang="it-IT" sz="1400" dirty="0" smtClean="0"/>
              <a:t>1307/2013</a:t>
            </a:r>
            <a:endParaRPr lang="it-IT" sz="1400" dirty="0"/>
          </a:p>
        </p:txBody>
      </p:sp>
      <p:sp>
        <p:nvSpPr>
          <p:cNvPr id="3" name="Rettangolo arrotondato 2"/>
          <p:cNvSpPr/>
          <p:nvPr/>
        </p:nvSpPr>
        <p:spPr>
          <a:xfrm>
            <a:off x="270188" y="1663420"/>
            <a:ext cx="8640959" cy="435528"/>
          </a:xfrm>
          <a:prstGeom prst="round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400" dirty="0"/>
              <a:t>SM 10.1 - Pagamenti agro climatico ambientali</a:t>
            </a:r>
          </a:p>
        </p:txBody>
      </p:sp>
      <p:sp>
        <p:nvSpPr>
          <p:cNvPr id="17" name="Rettangolo arrotondato 16"/>
          <p:cNvSpPr/>
          <p:nvPr/>
        </p:nvSpPr>
        <p:spPr>
          <a:xfrm>
            <a:off x="270188" y="1161572"/>
            <a:ext cx="8640959" cy="43552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it-IT" dirty="0"/>
              <a:t>Misura 10 - Pagamenti agro-climatico-ambientali</a:t>
            </a:r>
          </a:p>
        </p:txBody>
      </p:sp>
      <p:pic>
        <p:nvPicPr>
          <p:cNvPr id="18" name="Picture 7"/>
          <p:cNvPicPr>
            <a:picLocks noChangeAspect="1" noChangeArrowheads="1"/>
          </p:cNvPicPr>
          <p:nvPr/>
        </p:nvPicPr>
        <p:blipFill>
          <a:blip r:embed="rId3" cstate="print"/>
          <a:srcRect/>
          <a:stretch>
            <a:fillRect/>
          </a:stretch>
        </p:blipFill>
        <p:spPr bwMode="auto">
          <a:xfrm>
            <a:off x="0" y="260648"/>
            <a:ext cx="9144000" cy="816834"/>
          </a:xfrm>
          <a:prstGeom prst="rect">
            <a:avLst/>
          </a:prstGeom>
          <a:noFill/>
          <a:ln w="9525">
            <a:noFill/>
            <a:miter lim="800000"/>
            <a:headEnd/>
            <a:tailEnd/>
          </a:ln>
          <a:effectLst/>
        </p:spPr>
      </p:pic>
    </p:spTree>
    <p:extLst>
      <p:ext uri="{BB962C8B-B14F-4D97-AF65-F5344CB8AC3E}">
        <p14:creationId xmlns:p14="http://schemas.microsoft.com/office/powerpoint/2010/main" xmlns="" val="279253737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cover_presentazione.jpg"/>
          <p:cNvPicPr>
            <a:picLocks noChangeAspect="1"/>
          </p:cNvPicPr>
          <p:nvPr/>
        </p:nvPicPr>
        <p:blipFill>
          <a:blip r:embed="rId2" cstate="print"/>
          <a:stretch>
            <a:fillRect/>
          </a:stretch>
        </p:blipFill>
        <p:spPr>
          <a:xfrm>
            <a:off x="7041" y="260648"/>
            <a:ext cx="9136959" cy="6597352"/>
          </a:xfrm>
          <a:prstGeom prst="rect">
            <a:avLst/>
          </a:prstGeom>
        </p:spPr>
      </p:pic>
      <p:sp>
        <p:nvSpPr>
          <p:cNvPr id="5" name="Rettangolo 4"/>
          <p:cNvSpPr/>
          <p:nvPr/>
        </p:nvSpPr>
        <p:spPr>
          <a:xfrm>
            <a:off x="5959" y="901111"/>
            <a:ext cx="1874027" cy="3594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p:cNvSpPr/>
          <p:nvPr/>
        </p:nvSpPr>
        <p:spPr>
          <a:xfrm>
            <a:off x="-2484" y="1082452"/>
            <a:ext cx="9136959" cy="5588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2" name="Rettangolo arrotondato 21"/>
          <p:cNvSpPr/>
          <p:nvPr/>
        </p:nvSpPr>
        <p:spPr>
          <a:xfrm>
            <a:off x="316809" y="6371436"/>
            <a:ext cx="8503663" cy="21762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1200" dirty="0"/>
              <a:t>Contributo in conto </a:t>
            </a:r>
            <a:r>
              <a:rPr lang="it-IT" sz="1200" dirty="0" smtClean="0"/>
              <a:t>capitale</a:t>
            </a:r>
            <a:endParaRPr lang="it-IT" sz="1200" dirty="0"/>
          </a:p>
        </p:txBody>
      </p:sp>
      <p:sp>
        <p:nvSpPr>
          <p:cNvPr id="44" name="Rettangolo arrotondato 43"/>
          <p:cNvSpPr/>
          <p:nvPr/>
        </p:nvSpPr>
        <p:spPr>
          <a:xfrm>
            <a:off x="254325" y="1634302"/>
            <a:ext cx="8648023" cy="1105520"/>
          </a:xfrm>
          <a:prstGeom prst="roundRect">
            <a:avLst>
              <a:gd name="adj" fmla="val 17380"/>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1600" b="1" dirty="0" smtClean="0"/>
              <a:t>SM 10.2 - </a:t>
            </a:r>
            <a:r>
              <a:rPr lang="it-IT" sz="1600" dirty="0"/>
              <a:t>sostegno per la conservazione, l'uso e lo sviluppo sostenibili delle risorse genetiche in agricoltura</a:t>
            </a:r>
          </a:p>
        </p:txBody>
      </p:sp>
      <p:sp>
        <p:nvSpPr>
          <p:cNvPr id="45" name="Rettangolo arrotondato 44"/>
          <p:cNvSpPr/>
          <p:nvPr/>
        </p:nvSpPr>
        <p:spPr>
          <a:xfrm>
            <a:off x="4568640" y="2788102"/>
            <a:ext cx="4342500" cy="3449209"/>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t-IT" sz="1200" dirty="0" smtClean="0"/>
              <a:t>azioni </a:t>
            </a:r>
            <a:r>
              <a:rPr lang="it-IT" sz="1200" dirty="0"/>
              <a:t>che promuovono la conservazione in situ ed ex situ, la caratterizzazione, la raccolta e l’utilizzo delle risorse genetiche nel settore agricolo, nonché la compilazione di inventari basati sul web sia delle risorse genetiche attualmente conservate in situ, comprese le attività di conservazione delle risorse genetiche nell’azienda agricola o silvicola, sia delle collezioni ex situ e delle banche dati; </a:t>
            </a:r>
            <a:r>
              <a:rPr lang="it-IT" sz="1200" dirty="0" smtClean="0"/>
              <a:t/>
            </a:r>
            <a:br>
              <a:rPr lang="it-IT" sz="1200" dirty="0" smtClean="0"/>
            </a:br>
            <a:r>
              <a:rPr lang="it-IT" sz="1200" dirty="0" smtClean="0"/>
              <a:t> </a:t>
            </a:r>
            <a:r>
              <a:rPr lang="it-IT" sz="1200" dirty="0"/>
              <a:t>azioni che promuovono lo scambio di informazioni in materia di conservazione, caratterizzazione, raccolta e utilizzazione delle risorse genetiche nel settore agricolo dell’Unione, fra le competenti organizzazioni negli Stati membri; </a:t>
            </a:r>
            <a:endParaRPr lang="it-IT" sz="1200" dirty="0" smtClean="0"/>
          </a:p>
          <a:p>
            <a:pPr algn="ctr"/>
            <a:r>
              <a:rPr lang="it-IT" sz="1200" dirty="0" smtClean="0"/>
              <a:t> azioni </a:t>
            </a:r>
            <a:r>
              <a:rPr lang="it-IT" sz="1200" dirty="0"/>
              <a:t>di informazione, diffusione e consulenza che coinvolgono azioni non governative ed altre parti interessate, corsi di formazione e preparazione di relazioni tecniche.</a:t>
            </a:r>
          </a:p>
        </p:txBody>
      </p:sp>
      <p:sp>
        <p:nvSpPr>
          <p:cNvPr id="46" name="Rettangolo arrotondato 45"/>
          <p:cNvSpPr/>
          <p:nvPr/>
        </p:nvSpPr>
        <p:spPr>
          <a:xfrm>
            <a:off x="251519" y="2786558"/>
            <a:ext cx="4314475" cy="345075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400" dirty="0"/>
              <a:t>I beneficiari sono enti scientifici pubblici e privati, imprese agricole e/o zootecniche e vivaistiche (</a:t>
            </a:r>
            <a:r>
              <a:rPr lang="it-IT" sz="1400" dirty="0" err="1"/>
              <a:t>purchè</a:t>
            </a:r>
            <a:r>
              <a:rPr lang="it-IT" sz="1400" dirty="0"/>
              <a:t> siano anche imprese agricole) altri soggetti interessati alla conservazione e tutela della biodiversità, che si associano per l’attuazione del progetto.</a:t>
            </a:r>
          </a:p>
        </p:txBody>
      </p:sp>
      <p:sp>
        <p:nvSpPr>
          <p:cNvPr id="17" name="Rettangolo arrotondato 16"/>
          <p:cNvSpPr/>
          <p:nvPr/>
        </p:nvSpPr>
        <p:spPr>
          <a:xfrm>
            <a:off x="270188" y="1161572"/>
            <a:ext cx="8640959" cy="43552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lvl="0" algn="ctr"/>
            <a:r>
              <a:rPr lang="it-IT" dirty="0"/>
              <a:t>Misura 10 - Pagamenti agro-climatico-ambientali</a:t>
            </a:r>
          </a:p>
        </p:txBody>
      </p:sp>
      <p:pic>
        <p:nvPicPr>
          <p:cNvPr id="10" name="Picture 7"/>
          <p:cNvPicPr>
            <a:picLocks noChangeAspect="1" noChangeArrowheads="1"/>
          </p:cNvPicPr>
          <p:nvPr/>
        </p:nvPicPr>
        <p:blipFill>
          <a:blip r:embed="rId3" cstate="print"/>
          <a:srcRect/>
          <a:stretch>
            <a:fillRect/>
          </a:stretch>
        </p:blipFill>
        <p:spPr bwMode="auto">
          <a:xfrm>
            <a:off x="0" y="260648"/>
            <a:ext cx="9144000" cy="816834"/>
          </a:xfrm>
          <a:prstGeom prst="rect">
            <a:avLst/>
          </a:prstGeom>
          <a:noFill/>
          <a:ln w="9525">
            <a:noFill/>
            <a:miter lim="800000"/>
            <a:headEnd/>
            <a:tailEnd/>
          </a:ln>
          <a:effectLst/>
        </p:spPr>
      </p:pic>
    </p:spTree>
    <p:extLst>
      <p:ext uri="{BB962C8B-B14F-4D97-AF65-F5344CB8AC3E}">
        <p14:creationId xmlns:p14="http://schemas.microsoft.com/office/powerpoint/2010/main" xmlns="" val="317569492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Immagine 6" descr="cover_presentazione.jpg"/>
          <p:cNvPicPr>
            <a:picLocks noChangeAspect="1"/>
          </p:cNvPicPr>
          <p:nvPr/>
        </p:nvPicPr>
        <p:blipFill>
          <a:blip r:embed="rId3" cstate="print"/>
          <a:stretch>
            <a:fillRect/>
          </a:stretch>
        </p:blipFill>
        <p:spPr>
          <a:xfrm>
            <a:off x="7041" y="260648"/>
            <a:ext cx="9136959" cy="6597352"/>
          </a:xfrm>
          <a:prstGeom prst="rect">
            <a:avLst/>
          </a:prstGeom>
        </p:spPr>
      </p:pic>
      <p:sp>
        <p:nvSpPr>
          <p:cNvPr id="5" name="Rettangolo 4"/>
          <p:cNvSpPr/>
          <p:nvPr/>
        </p:nvSpPr>
        <p:spPr>
          <a:xfrm>
            <a:off x="5959" y="901111"/>
            <a:ext cx="1874027" cy="3594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p:cNvSpPr/>
          <p:nvPr/>
        </p:nvSpPr>
        <p:spPr>
          <a:xfrm>
            <a:off x="-2484" y="1061284"/>
            <a:ext cx="9136959" cy="5588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3" name="Rettangolo arrotondato 2"/>
          <p:cNvSpPr/>
          <p:nvPr/>
        </p:nvSpPr>
        <p:spPr>
          <a:xfrm>
            <a:off x="270188" y="1659187"/>
            <a:ext cx="8640959" cy="435528"/>
          </a:xfrm>
          <a:prstGeom prst="roundRect">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600" b="1" dirty="0"/>
              <a:t>SM 10.1 - Pagamenti agro climatico ambientali – Focus beneficiari comprendenti anche gli Enti Pubblici</a:t>
            </a:r>
          </a:p>
        </p:txBody>
      </p:sp>
      <p:sp>
        <p:nvSpPr>
          <p:cNvPr id="17" name="Rettangolo arrotondato 16"/>
          <p:cNvSpPr/>
          <p:nvPr/>
        </p:nvSpPr>
        <p:spPr>
          <a:xfrm>
            <a:off x="270188" y="1161572"/>
            <a:ext cx="8640959" cy="43552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it-IT" dirty="0"/>
              <a:t>Misura 10 - Pagamenti agro-climatico-ambientali</a:t>
            </a:r>
          </a:p>
        </p:txBody>
      </p:sp>
      <p:pic>
        <p:nvPicPr>
          <p:cNvPr id="1026" name="Picture 2"/>
          <p:cNvPicPr>
            <a:picLocks noChangeAspect="1" noChangeArrowheads="1"/>
          </p:cNvPicPr>
          <p:nvPr/>
        </p:nvPicPr>
        <p:blipFill>
          <a:blip r:embed="rId4" cstate="print"/>
          <a:srcRect/>
          <a:stretch>
            <a:fillRect/>
          </a:stretch>
        </p:blipFill>
        <p:spPr bwMode="auto">
          <a:xfrm>
            <a:off x="2071670" y="2133621"/>
            <a:ext cx="5191125" cy="4295775"/>
          </a:xfrm>
          <a:prstGeom prst="rect">
            <a:avLst/>
          </a:prstGeom>
          <a:noFill/>
          <a:ln w="9525">
            <a:noFill/>
            <a:miter lim="800000"/>
            <a:headEnd/>
            <a:tailEnd/>
          </a:ln>
          <a:effectLst/>
        </p:spPr>
      </p:pic>
      <p:pic>
        <p:nvPicPr>
          <p:cNvPr id="8" name="Picture 7"/>
          <p:cNvPicPr>
            <a:picLocks noChangeAspect="1" noChangeArrowheads="1"/>
          </p:cNvPicPr>
          <p:nvPr/>
        </p:nvPicPr>
        <p:blipFill>
          <a:blip r:embed="rId5" cstate="print"/>
          <a:srcRect/>
          <a:stretch>
            <a:fillRect/>
          </a:stretch>
        </p:blipFill>
        <p:spPr bwMode="auto">
          <a:xfrm>
            <a:off x="0" y="260648"/>
            <a:ext cx="9144000" cy="816834"/>
          </a:xfrm>
          <a:prstGeom prst="rect">
            <a:avLst/>
          </a:prstGeom>
          <a:noFill/>
          <a:ln w="9525">
            <a:noFill/>
            <a:miter lim="800000"/>
            <a:headEnd/>
            <a:tailEnd/>
          </a:ln>
          <a:effectLst/>
        </p:spPr>
      </p:pic>
    </p:spTree>
    <p:extLst>
      <p:ext uri="{BB962C8B-B14F-4D97-AF65-F5344CB8AC3E}">
        <p14:creationId xmlns:p14="http://schemas.microsoft.com/office/powerpoint/2010/main" xmlns="" val="175563783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cover_presentazione.jpg"/>
          <p:cNvPicPr>
            <a:picLocks noChangeAspect="1"/>
          </p:cNvPicPr>
          <p:nvPr/>
        </p:nvPicPr>
        <p:blipFill>
          <a:blip r:embed="rId2" cstate="print"/>
          <a:stretch>
            <a:fillRect/>
          </a:stretch>
        </p:blipFill>
        <p:spPr>
          <a:xfrm>
            <a:off x="7041" y="260648"/>
            <a:ext cx="9136959" cy="6597352"/>
          </a:xfrm>
          <a:prstGeom prst="rect">
            <a:avLst/>
          </a:prstGeom>
        </p:spPr>
      </p:pic>
      <p:sp>
        <p:nvSpPr>
          <p:cNvPr id="5" name="Rettangolo 4"/>
          <p:cNvSpPr/>
          <p:nvPr/>
        </p:nvSpPr>
        <p:spPr>
          <a:xfrm>
            <a:off x="5959" y="901111"/>
            <a:ext cx="1874027" cy="3594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p:cNvSpPr/>
          <p:nvPr/>
        </p:nvSpPr>
        <p:spPr>
          <a:xfrm>
            <a:off x="-2484" y="1080832"/>
            <a:ext cx="9136959" cy="5588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2" name="Rettangolo arrotondato 21"/>
          <p:cNvSpPr/>
          <p:nvPr/>
        </p:nvSpPr>
        <p:spPr>
          <a:xfrm>
            <a:off x="316809" y="5589240"/>
            <a:ext cx="8503663" cy="1978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1200" dirty="0"/>
              <a:t>L’intensità dell’aiuto è pari al 100% della spesa ammissibile</a:t>
            </a:r>
            <a:r>
              <a:rPr lang="it-IT" sz="1200" dirty="0" smtClean="0"/>
              <a:t>.</a:t>
            </a:r>
            <a:endParaRPr lang="it-IT" sz="1200" dirty="0"/>
          </a:p>
        </p:txBody>
      </p:sp>
      <p:sp>
        <p:nvSpPr>
          <p:cNvPr id="40" name="Rettangolo arrotondato 39"/>
          <p:cNvSpPr/>
          <p:nvPr/>
        </p:nvSpPr>
        <p:spPr>
          <a:xfrm>
            <a:off x="4590667" y="1642517"/>
            <a:ext cx="4320480" cy="1282426"/>
          </a:xfrm>
          <a:prstGeom prst="roundRect">
            <a:avLst>
              <a:gd name="adj" fmla="val 173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it-IT" sz="1400" b="1" dirty="0" smtClean="0"/>
              <a:t>SM </a:t>
            </a:r>
            <a:r>
              <a:rPr lang="it-IT" sz="1400" b="1" dirty="0"/>
              <a:t>16.2 </a:t>
            </a:r>
            <a:r>
              <a:rPr lang="it-IT" sz="1400" dirty="0"/>
              <a:t>- Sostegno a progetti pilota e allo sviluppo di nuovi prodotti, pratiche, processi e tecnologie</a:t>
            </a:r>
          </a:p>
        </p:txBody>
      </p:sp>
      <p:sp>
        <p:nvSpPr>
          <p:cNvPr id="42" name="Rettangolo arrotondato 41"/>
          <p:cNvSpPr/>
          <p:nvPr/>
        </p:nvSpPr>
        <p:spPr>
          <a:xfrm>
            <a:off x="4590667" y="3825957"/>
            <a:ext cx="4278007" cy="1619268"/>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0" algn="ctr"/>
            <a:r>
              <a:rPr lang="it-IT" sz="1100" dirty="0"/>
              <a:t>La sottomisura sostiene la realizzazione da parte dei GO di progetti pilota e attività di sviluppo di nuovi prodotti, pratiche, processi e tecnologie nel settore agroalimentare e forestale, nonché il trasferimento e la disseminazione dei risultati ottenuti. In particolare, essa è finalizzata a promuovere progetti che diano risposte concrete alle imprese promuovendo la sperimentazione e la verifica dell’applicabilità di tecnologie, tecniche e pratiche in relazione ai contesti geografici e/o ambientali pugliesi.</a:t>
            </a:r>
          </a:p>
        </p:txBody>
      </p:sp>
      <p:sp>
        <p:nvSpPr>
          <p:cNvPr id="44" name="Rettangolo arrotondato 43"/>
          <p:cNvSpPr/>
          <p:nvPr/>
        </p:nvSpPr>
        <p:spPr>
          <a:xfrm>
            <a:off x="263125" y="1638325"/>
            <a:ext cx="4236868" cy="1286618"/>
          </a:xfrm>
          <a:prstGeom prst="roundRect">
            <a:avLst>
              <a:gd name="adj" fmla="val 173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400" b="1" dirty="0" smtClean="0"/>
              <a:t>SM </a:t>
            </a:r>
            <a:r>
              <a:rPr lang="it-IT" sz="1400" b="1" dirty="0"/>
              <a:t>16.1 </a:t>
            </a:r>
            <a:r>
              <a:rPr lang="it-IT" sz="1400" dirty="0"/>
              <a:t>- sostegno per la costituzione e la gestione dei gruppi operativi del PEI in materia di produttività e sostenibilità dell'agricoltura</a:t>
            </a:r>
          </a:p>
        </p:txBody>
      </p:sp>
      <p:sp>
        <p:nvSpPr>
          <p:cNvPr id="17" name="Rettangolo arrotondato 16"/>
          <p:cNvSpPr/>
          <p:nvPr/>
        </p:nvSpPr>
        <p:spPr>
          <a:xfrm>
            <a:off x="270188" y="1161572"/>
            <a:ext cx="8640959" cy="43552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lvl="0" algn="ctr"/>
            <a:r>
              <a:rPr lang="it-IT" dirty="0"/>
              <a:t>Misura </a:t>
            </a:r>
            <a:r>
              <a:rPr lang="it-IT" dirty="0" smtClean="0"/>
              <a:t>16 </a:t>
            </a:r>
            <a:r>
              <a:rPr lang="it-IT" dirty="0"/>
              <a:t>- </a:t>
            </a:r>
            <a:r>
              <a:rPr lang="it-IT" dirty="0" smtClean="0"/>
              <a:t>Cooperazione</a:t>
            </a:r>
            <a:endParaRPr lang="it-IT" dirty="0"/>
          </a:p>
        </p:txBody>
      </p:sp>
      <p:sp>
        <p:nvSpPr>
          <p:cNvPr id="21" name="Rettangolo arrotondato 20"/>
          <p:cNvSpPr/>
          <p:nvPr/>
        </p:nvSpPr>
        <p:spPr>
          <a:xfrm>
            <a:off x="280996" y="3829091"/>
            <a:ext cx="4218997" cy="1616134"/>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0" algn="ctr"/>
            <a:r>
              <a:rPr lang="it-IT" sz="1100" dirty="0"/>
              <a:t>La sottomisura è finalizzata ad implementare il Partenariato europeo per l’innovazione (PEI)</a:t>
            </a:r>
          </a:p>
        </p:txBody>
      </p:sp>
      <p:sp>
        <p:nvSpPr>
          <p:cNvPr id="23" name="Rettangolo arrotondato 22"/>
          <p:cNvSpPr/>
          <p:nvPr/>
        </p:nvSpPr>
        <p:spPr>
          <a:xfrm>
            <a:off x="302128" y="2993366"/>
            <a:ext cx="8566546" cy="720067"/>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100" dirty="0" smtClean="0"/>
              <a:t>Imprese </a:t>
            </a:r>
            <a:r>
              <a:rPr lang="it-IT" sz="1100" dirty="0"/>
              <a:t>agricole, </a:t>
            </a:r>
            <a:r>
              <a:rPr lang="it-IT" sz="1100" dirty="0" smtClean="0"/>
              <a:t>PMI </a:t>
            </a:r>
            <a:r>
              <a:rPr lang="it-IT" sz="1100" dirty="0"/>
              <a:t>operanti in zone rurali, </a:t>
            </a:r>
            <a:r>
              <a:rPr lang="it-IT" sz="1100" dirty="0" smtClean="0"/>
              <a:t>operatori commerciali, </a:t>
            </a:r>
            <a:r>
              <a:rPr lang="it-IT" sz="1100" dirty="0"/>
              <a:t>imprese di servizio, i soggetti di diritto pubblico, i soggetti operanti nella produzione di ricerca e trasferimento di innovazione, le ONG, le associazioni, i consorzi, le organizzazioni dei produttori, le rappresentanze delle imprese e altre loro forme aggregative, i soggetti operanti nella formazione, divulgazione e informazione, i consulenti.</a:t>
            </a:r>
          </a:p>
        </p:txBody>
      </p:sp>
      <p:pic>
        <p:nvPicPr>
          <p:cNvPr id="12" name="Picture 7"/>
          <p:cNvPicPr>
            <a:picLocks noChangeAspect="1" noChangeArrowheads="1"/>
          </p:cNvPicPr>
          <p:nvPr/>
        </p:nvPicPr>
        <p:blipFill>
          <a:blip r:embed="rId3" cstate="print"/>
          <a:srcRect/>
          <a:stretch>
            <a:fillRect/>
          </a:stretch>
        </p:blipFill>
        <p:spPr bwMode="auto">
          <a:xfrm>
            <a:off x="0" y="260648"/>
            <a:ext cx="9144000" cy="816834"/>
          </a:xfrm>
          <a:prstGeom prst="rect">
            <a:avLst/>
          </a:prstGeom>
          <a:noFill/>
          <a:ln w="9525">
            <a:noFill/>
            <a:miter lim="800000"/>
            <a:headEnd/>
            <a:tailEnd/>
          </a:ln>
          <a:effectLst/>
        </p:spPr>
      </p:pic>
    </p:spTree>
    <p:extLst>
      <p:ext uri="{BB962C8B-B14F-4D97-AF65-F5344CB8AC3E}">
        <p14:creationId xmlns:p14="http://schemas.microsoft.com/office/powerpoint/2010/main" xmlns="" val="17690220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cover_presentazione.jpg"/>
          <p:cNvPicPr>
            <a:picLocks noChangeAspect="1"/>
          </p:cNvPicPr>
          <p:nvPr/>
        </p:nvPicPr>
        <p:blipFill>
          <a:blip r:embed="rId2" cstate="print"/>
          <a:stretch>
            <a:fillRect/>
          </a:stretch>
        </p:blipFill>
        <p:spPr>
          <a:xfrm>
            <a:off x="0" y="260648"/>
            <a:ext cx="9136959" cy="6597352"/>
          </a:xfrm>
          <a:prstGeom prst="rect">
            <a:avLst/>
          </a:prstGeom>
        </p:spPr>
      </p:pic>
      <p:sp>
        <p:nvSpPr>
          <p:cNvPr id="5" name="Rettangolo 4"/>
          <p:cNvSpPr/>
          <p:nvPr/>
        </p:nvSpPr>
        <p:spPr>
          <a:xfrm>
            <a:off x="5959" y="901111"/>
            <a:ext cx="1874027" cy="3594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p:cNvSpPr/>
          <p:nvPr/>
        </p:nvSpPr>
        <p:spPr>
          <a:xfrm>
            <a:off x="-2484" y="1045826"/>
            <a:ext cx="9136959" cy="5588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2" name="Rettangolo arrotondato 21"/>
          <p:cNvSpPr/>
          <p:nvPr/>
        </p:nvSpPr>
        <p:spPr>
          <a:xfrm>
            <a:off x="347168" y="5445224"/>
            <a:ext cx="8503663" cy="1978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1200" dirty="0"/>
              <a:t>L’intensità dell’aiuto è pari al 100% della spesa ammissibile</a:t>
            </a:r>
            <a:r>
              <a:rPr lang="it-IT" sz="1200" dirty="0" smtClean="0"/>
              <a:t>.</a:t>
            </a:r>
            <a:endParaRPr lang="it-IT" sz="1200" dirty="0"/>
          </a:p>
        </p:txBody>
      </p:sp>
      <p:sp>
        <p:nvSpPr>
          <p:cNvPr id="37" name="Rettangolo arrotondato 36"/>
          <p:cNvSpPr/>
          <p:nvPr/>
        </p:nvSpPr>
        <p:spPr>
          <a:xfrm>
            <a:off x="4570997" y="2492481"/>
            <a:ext cx="4273163" cy="287744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t-IT" sz="1400" dirty="0" smtClean="0"/>
              <a:t>Creazione di </a:t>
            </a:r>
            <a:r>
              <a:rPr lang="it-IT" sz="1400" dirty="0"/>
              <a:t>nuove forme di cooperazione per l’utilizzo dei fattori di produzione e/o per la realizzazione di investimenti in strutture di comune utilità tra piccoli operatori indipendenti con lo scopo di raggiungere economie di scala non raggiungibili isolatamente per organizzare processi di lavoro comune, condivisione di strutture e risorse. </a:t>
            </a:r>
          </a:p>
        </p:txBody>
      </p:sp>
      <p:sp>
        <p:nvSpPr>
          <p:cNvPr id="38" name="Rettangolo arrotondato 37"/>
          <p:cNvSpPr/>
          <p:nvPr/>
        </p:nvSpPr>
        <p:spPr>
          <a:xfrm>
            <a:off x="270188" y="2492481"/>
            <a:ext cx="4229804" cy="2859212"/>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200" dirty="0"/>
              <a:t>Il beneficiario è formato da almeno due soggetti che si costituiscono sotto forma di contratti di rete, consorzi, cooperative, entro 30 giorni dall’atto di ammissione al finanziamento. Il beneficiario del sostegno è costituito da diversi operatori del settore agricolo e della filiera alimentare nell'Unione e altri soggetti che contribuiscono alla realizzazione degli obiettivi e delle priorità della politica di sviluppo rurale, tra cui le associazioni di produttori, le cooperative. I soggetti partecipanti devono essere microimprese, a norma della raccomandazione della Commissione 2003/361/CE come richiamata dal Regolamento (UE) N. 651/2014 della Commissione del 17 giugno 2014 che dichiara alcune categorie di aiuti compatibili con il mercato interno in applicazione degli articoli 107 e 108 del Trattato UE</a:t>
            </a:r>
            <a:r>
              <a:rPr lang="it-IT" sz="1200" dirty="0" smtClean="0"/>
              <a:t>.</a:t>
            </a:r>
            <a:endParaRPr lang="it-IT" sz="1200" dirty="0"/>
          </a:p>
        </p:txBody>
      </p:sp>
      <p:sp>
        <p:nvSpPr>
          <p:cNvPr id="39" name="Rettangolo arrotondato 38"/>
          <p:cNvSpPr/>
          <p:nvPr/>
        </p:nvSpPr>
        <p:spPr>
          <a:xfrm>
            <a:off x="316809" y="1638325"/>
            <a:ext cx="8508376" cy="494531"/>
          </a:xfrm>
          <a:prstGeom prst="roundRect">
            <a:avLst>
              <a:gd name="adj" fmla="val 173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r>
              <a:rPr lang="it-IT" sz="1400" b="1" dirty="0" smtClean="0"/>
              <a:t>SM </a:t>
            </a:r>
            <a:r>
              <a:rPr lang="it-IT" sz="1400" b="1" dirty="0"/>
              <a:t>16.3 </a:t>
            </a:r>
            <a:r>
              <a:rPr lang="it-IT" sz="1400" dirty="0"/>
              <a:t>- Cooperazione tra piccoli operatori per organizzare processi di lavoro in comune e condividere impianti e risorse, nonché per lo sviluppo/la commercializzazione del turismo </a:t>
            </a:r>
          </a:p>
        </p:txBody>
      </p:sp>
      <p:sp>
        <p:nvSpPr>
          <p:cNvPr id="17" name="Rettangolo arrotondato 16"/>
          <p:cNvSpPr/>
          <p:nvPr/>
        </p:nvSpPr>
        <p:spPr>
          <a:xfrm>
            <a:off x="270188" y="1161572"/>
            <a:ext cx="8640959" cy="43552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lvl="0" algn="ctr"/>
            <a:r>
              <a:rPr lang="it-IT" dirty="0"/>
              <a:t>Misura </a:t>
            </a:r>
            <a:r>
              <a:rPr lang="it-IT" dirty="0" smtClean="0"/>
              <a:t>16 </a:t>
            </a:r>
            <a:r>
              <a:rPr lang="it-IT" dirty="0"/>
              <a:t>- </a:t>
            </a:r>
            <a:r>
              <a:rPr lang="it-IT" dirty="0" smtClean="0"/>
              <a:t>Cooperazione</a:t>
            </a:r>
            <a:endParaRPr lang="it-IT" dirty="0"/>
          </a:p>
        </p:txBody>
      </p:sp>
      <p:sp>
        <p:nvSpPr>
          <p:cNvPr id="18" name="Rettangolo arrotondato 17"/>
          <p:cNvSpPr/>
          <p:nvPr/>
        </p:nvSpPr>
        <p:spPr>
          <a:xfrm>
            <a:off x="316809" y="2177624"/>
            <a:ext cx="8527351" cy="270504"/>
          </a:xfrm>
          <a:prstGeom prst="roundRect">
            <a:avLst>
              <a:gd name="adj" fmla="val 17380"/>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600" b="1" dirty="0"/>
              <a:t>OP 16.3 .2- </a:t>
            </a:r>
            <a:r>
              <a:rPr lang="it-IT" sz="1400" dirty="0"/>
              <a:t>Creazione nuove forme di cooperazione per sviluppo e/o commercializzazione servizi turistici </a:t>
            </a:r>
          </a:p>
        </p:txBody>
      </p:sp>
      <p:pic>
        <p:nvPicPr>
          <p:cNvPr id="11" name="Picture 7"/>
          <p:cNvPicPr>
            <a:picLocks noChangeAspect="1" noChangeArrowheads="1"/>
          </p:cNvPicPr>
          <p:nvPr/>
        </p:nvPicPr>
        <p:blipFill>
          <a:blip r:embed="rId3" cstate="print"/>
          <a:srcRect/>
          <a:stretch>
            <a:fillRect/>
          </a:stretch>
        </p:blipFill>
        <p:spPr bwMode="auto">
          <a:xfrm>
            <a:off x="0" y="260648"/>
            <a:ext cx="9144000" cy="816834"/>
          </a:xfrm>
          <a:prstGeom prst="rect">
            <a:avLst/>
          </a:prstGeom>
          <a:noFill/>
          <a:ln w="9525">
            <a:noFill/>
            <a:miter lim="800000"/>
            <a:headEnd/>
            <a:tailEnd/>
          </a:ln>
          <a:effectLst/>
        </p:spPr>
      </p:pic>
    </p:spTree>
    <p:extLst>
      <p:ext uri="{BB962C8B-B14F-4D97-AF65-F5344CB8AC3E}">
        <p14:creationId xmlns:p14="http://schemas.microsoft.com/office/powerpoint/2010/main" xmlns="" val="252498573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cover_presentazione.jpg"/>
          <p:cNvPicPr>
            <a:picLocks noChangeAspect="1"/>
          </p:cNvPicPr>
          <p:nvPr/>
        </p:nvPicPr>
        <p:blipFill>
          <a:blip r:embed="rId2" cstate="print"/>
          <a:stretch>
            <a:fillRect/>
          </a:stretch>
        </p:blipFill>
        <p:spPr>
          <a:xfrm>
            <a:off x="7041" y="260648"/>
            <a:ext cx="9136959" cy="6597352"/>
          </a:xfrm>
          <a:prstGeom prst="rect">
            <a:avLst/>
          </a:prstGeom>
        </p:spPr>
      </p:pic>
      <p:sp>
        <p:nvSpPr>
          <p:cNvPr id="5" name="Rettangolo 4"/>
          <p:cNvSpPr/>
          <p:nvPr/>
        </p:nvSpPr>
        <p:spPr>
          <a:xfrm>
            <a:off x="5959" y="901111"/>
            <a:ext cx="1874027" cy="3594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p:cNvSpPr/>
          <p:nvPr/>
        </p:nvSpPr>
        <p:spPr>
          <a:xfrm>
            <a:off x="-2484" y="1124744"/>
            <a:ext cx="9136959" cy="5588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7" name="Rettangolo arrotondato 16"/>
          <p:cNvSpPr/>
          <p:nvPr/>
        </p:nvSpPr>
        <p:spPr>
          <a:xfrm>
            <a:off x="270188" y="1161572"/>
            <a:ext cx="8640959" cy="43552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lvl="0" algn="ctr"/>
            <a:r>
              <a:rPr lang="it-IT" dirty="0"/>
              <a:t>Misura </a:t>
            </a:r>
            <a:r>
              <a:rPr lang="it-IT" dirty="0" smtClean="0"/>
              <a:t>16 </a:t>
            </a:r>
            <a:r>
              <a:rPr lang="it-IT" dirty="0"/>
              <a:t>- </a:t>
            </a:r>
            <a:r>
              <a:rPr lang="it-IT" dirty="0" smtClean="0"/>
              <a:t>Cooperazione</a:t>
            </a:r>
            <a:endParaRPr lang="it-IT" dirty="0"/>
          </a:p>
        </p:txBody>
      </p:sp>
      <p:sp>
        <p:nvSpPr>
          <p:cNvPr id="14" name="Rettangolo arrotondato 13"/>
          <p:cNvSpPr/>
          <p:nvPr/>
        </p:nvSpPr>
        <p:spPr>
          <a:xfrm>
            <a:off x="7478787" y="2755028"/>
            <a:ext cx="1369760" cy="3258394"/>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t-IT" sz="1000" dirty="0" smtClean="0"/>
              <a:t>sostenere </a:t>
            </a:r>
            <a:r>
              <a:rPr lang="it-IT" sz="1000" dirty="0"/>
              <a:t>forme di cooperazione tra aziende di proprietari forestali al fine di favorire una gestione dei boschi secondo finalità condivise e pianificate, finalizzate al raggiungimento di obiettivi comuni e la diffusione della pianificazione forestale anche nei casi in cui non sussista l’obbligo ai sensi della normativa vigente. </a:t>
            </a:r>
          </a:p>
        </p:txBody>
      </p:sp>
      <p:sp>
        <p:nvSpPr>
          <p:cNvPr id="15" name="Rettangolo arrotondato 14"/>
          <p:cNvSpPr/>
          <p:nvPr/>
        </p:nvSpPr>
        <p:spPr>
          <a:xfrm>
            <a:off x="6084168" y="2755052"/>
            <a:ext cx="1369760" cy="325300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050" dirty="0"/>
              <a:t>Sono beneficiari della sottomisura le aggregazioni di proprietari, possessori e/o titolari privati e/o pubblici della gestione di superfici forestali. </a:t>
            </a:r>
          </a:p>
        </p:txBody>
      </p:sp>
      <p:sp>
        <p:nvSpPr>
          <p:cNvPr id="16" name="Rettangolo arrotondato 15"/>
          <p:cNvSpPr/>
          <p:nvPr/>
        </p:nvSpPr>
        <p:spPr>
          <a:xfrm>
            <a:off x="6084168" y="1631752"/>
            <a:ext cx="2734196" cy="1105520"/>
          </a:xfrm>
          <a:prstGeom prst="roundRect">
            <a:avLst>
              <a:gd name="adj" fmla="val 173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600" dirty="0"/>
              <a:t>16.8 - sostegno alla stesura di piani di gestione forestale o di strumenti equivalenti </a:t>
            </a:r>
            <a:endParaRPr lang="it-IT" sz="1600" b="1" dirty="0"/>
          </a:p>
        </p:txBody>
      </p:sp>
      <p:sp>
        <p:nvSpPr>
          <p:cNvPr id="18" name="Rettangolo arrotondato 17"/>
          <p:cNvSpPr/>
          <p:nvPr/>
        </p:nvSpPr>
        <p:spPr>
          <a:xfrm>
            <a:off x="3167856" y="1657152"/>
            <a:ext cx="2734196" cy="1105520"/>
          </a:xfrm>
          <a:prstGeom prst="roundRect">
            <a:avLst>
              <a:gd name="adj" fmla="val 173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200" b="1" dirty="0" smtClean="0"/>
              <a:t>SM 16.6 - S</a:t>
            </a:r>
            <a:r>
              <a:rPr lang="it-IT" sz="1200" dirty="0" smtClean="0"/>
              <a:t>ostegno </a:t>
            </a:r>
            <a:r>
              <a:rPr lang="it-IT" sz="1200" dirty="0"/>
              <a:t>alla cooperazione di filiera per l'approvvigionamento sostenibile di biomasse da utilizzare nella produzione di alimenti e di energia e nei processi industriali </a:t>
            </a:r>
            <a:r>
              <a:rPr lang="it-IT" sz="1200" b="1" dirty="0" smtClean="0"/>
              <a:t> </a:t>
            </a:r>
            <a:endParaRPr lang="it-IT" sz="1200" b="1" dirty="0"/>
          </a:p>
        </p:txBody>
      </p:sp>
      <p:sp>
        <p:nvSpPr>
          <p:cNvPr id="19" name="Rettangolo arrotondato 18"/>
          <p:cNvSpPr/>
          <p:nvPr/>
        </p:nvSpPr>
        <p:spPr>
          <a:xfrm>
            <a:off x="4562475" y="2788960"/>
            <a:ext cx="1369760" cy="322599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0" algn="ctr"/>
            <a:r>
              <a:rPr lang="it-IT" sz="1000" dirty="0" smtClean="0"/>
              <a:t>incrementare </a:t>
            </a:r>
            <a:r>
              <a:rPr lang="it-IT" sz="1000" dirty="0"/>
              <a:t>l’efficienza e rafforzare la competitività delle imprese del settore agro-forestale impegnate nell’utilizzazione dei soprassuoli boschivi e agro-forestali, nonché nella trasformazione e commercializzazione delle biomasse agroforestali a scopo energetico.</a:t>
            </a:r>
          </a:p>
        </p:txBody>
      </p:sp>
      <p:sp>
        <p:nvSpPr>
          <p:cNvPr id="20" name="Rettangolo arrotondato 19"/>
          <p:cNvSpPr/>
          <p:nvPr/>
        </p:nvSpPr>
        <p:spPr>
          <a:xfrm>
            <a:off x="3165748" y="2788960"/>
            <a:ext cx="1369760" cy="3211632"/>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400" dirty="0"/>
              <a:t>I beneficiari del sostegno devono associare più soggetti di cui almeno due appartenenti ai settori agricolo, agroalimentare o </a:t>
            </a:r>
            <a:r>
              <a:rPr lang="it-IT" sz="1400" dirty="0" smtClean="0"/>
              <a:t>forestale</a:t>
            </a:r>
            <a:endParaRPr lang="it-IT" sz="1400" dirty="0"/>
          </a:p>
        </p:txBody>
      </p:sp>
      <p:sp>
        <p:nvSpPr>
          <p:cNvPr id="24" name="Rettangolo arrotondato 23"/>
          <p:cNvSpPr/>
          <p:nvPr/>
        </p:nvSpPr>
        <p:spPr>
          <a:xfrm>
            <a:off x="263124" y="1657152"/>
            <a:ext cx="2734196" cy="1105520"/>
          </a:xfrm>
          <a:prstGeom prst="roundRect">
            <a:avLst>
              <a:gd name="adj" fmla="val 173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200" b="1" dirty="0" smtClean="0"/>
              <a:t>SM 16.5 -</a:t>
            </a:r>
            <a:r>
              <a:rPr lang="it-IT" sz="1200" dirty="0" smtClean="0"/>
              <a:t> </a:t>
            </a:r>
            <a:r>
              <a:rPr lang="it-IT" sz="1200" dirty="0"/>
              <a:t>Sostegno per azioni congiunte per la mitigazione del cambiamento climatico e l'adattamento ad esso e sostegno per approcci comuni ai progetti e alle pratiche ambientali in </a:t>
            </a:r>
            <a:r>
              <a:rPr lang="it-IT" sz="1200" dirty="0" smtClean="0"/>
              <a:t>corso</a:t>
            </a:r>
            <a:endParaRPr lang="it-IT" sz="1200" dirty="0"/>
          </a:p>
        </p:txBody>
      </p:sp>
      <p:sp>
        <p:nvSpPr>
          <p:cNvPr id="25" name="Rettangolo arrotondato 24"/>
          <p:cNvSpPr/>
          <p:nvPr/>
        </p:nvSpPr>
        <p:spPr>
          <a:xfrm>
            <a:off x="1648247" y="2787296"/>
            <a:ext cx="1369760" cy="321329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t-IT" sz="1000" dirty="0"/>
              <a:t>- lo sviluppo e la diffusione di pratiche agricole </a:t>
            </a:r>
            <a:r>
              <a:rPr lang="it-IT" sz="1000" dirty="0" smtClean="0"/>
              <a:t>sostenibili</a:t>
            </a:r>
            <a:br>
              <a:rPr lang="it-IT" sz="1000" dirty="0" smtClean="0"/>
            </a:br>
            <a:r>
              <a:rPr lang="it-IT" sz="1000" dirty="0" smtClean="0"/>
              <a:t> </a:t>
            </a:r>
            <a:r>
              <a:rPr lang="it-IT" sz="1000" dirty="0"/>
              <a:t>- la mitigazione dei cambiamenti climatici e l’adattamento ad essi; </a:t>
            </a:r>
            <a:r>
              <a:rPr lang="it-IT" sz="1000" dirty="0" smtClean="0"/>
              <a:t/>
            </a:r>
            <a:br>
              <a:rPr lang="it-IT" sz="1000" dirty="0" smtClean="0"/>
            </a:br>
            <a:r>
              <a:rPr lang="it-IT" sz="1000" dirty="0" smtClean="0"/>
              <a:t>- </a:t>
            </a:r>
            <a:r>
              <a:rPr lang="it-IT" sz="1000" dirty="0"/>
              <a:t>la preservazione dei paesaggi agricoli; </a:t>
            </a:r>
            <a:r>
              <a:rPr lang="it-IT" sz="1000" dirty="0" smtClean="0"/>
              <a:t/>
            </a:r>
            <a:br>
              <a:rPr lang="it-IT" sz="1000" dirty="0" smtClean="0"/>
            </a:br>
            <a:r>
              <a:rPr lang="it-IT" sz="1000" dirty="0" smtClean="0"/>
              <a:t>- </a:t>
            </a:r>
            <a:r>
              <a:rPr lang="it-IT" sz="1000" dirty="0"/>
              <a:t>la preservazione della biodiversità: miglioramento dello stato di conservazione delle </a:t>
            </a:r>
            <a:r>
              <a:rPr lang="it-IT" sz="1000" dirty="0" smtClean="0"/>
              <a:t>aree protette.</a:t>
            </a:r>
            <a:endParaRPr lang="it-IT" sz="1000" dirty="0"/>
          </a:p>
        </p:txBody>
      </p:sp>
      <p:sp>
        <p:nvSpPr>
          <p:cNvPr id="26" name="Rettangolo arrotondato 25"/>
          <p:cNvSpPr/>
          <p:nvPr/>
        </p:nvSpPr>
        <p:spPr>
          <a:xfrm>
            <a:off x="251520" y="2788960"/>
            <a:ext cx="1369760" cy="321329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400" dirty="0"/>
              <a:t>Il beneficiario è formato da almeno due soggetti che si costituiscono sotto forma di contratti di rete, consorzi, cooperative. </a:t>
            </a:r>
          </a:p>
        </p:txBody>
      </p:sp>
      <p:sp>
        <p:nvSpPr>
          <p:cNvPr id="27" name="Rettangolo arrotondato 26"/>
          <p:cNvSpPr/>
          <p:nvPr/>
        </p:nvSpPr>
        <p:spPr>
          <a:xfrm>
            <a:off x="314161" y="6309320"/>
            <a:ext cx="8503663" cy="2393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1400" dirty="0"/>
              <a:t>L’intensità dell’aiuto è pari al 100% della spesa ammissibile</a:t>
            </a:r>
            <a:r>
              <a:rPr lang="it-IT" sz="1400" dirty="0" smtClean="0"/>
              <a:t>.</a:t>
            </a:r>
            <a:endParaRPr lang="it-IT" sz="1400" dirty="0"/>
          </a:p>
        </p:txBody>
      </p:sp>
      <p:pic>
        <p:nvPicPr>
          <p:cNvPr id="21" name="Picture 7"/>
          <p:cNvPicPr>
            <a:picLocks noChangeAspect="1" noChangeArrowheads="1"/>
          </p:cNvPicPr>
          <p:nvPr/>
        </p:nvPicPr>
        <p:blipFill>
          <a:blip r:embed="rId3" cstate="print"/>
          <a:srcRect/>
          <a:stretch>
            <a:fillRect/>
          </a:stretch>
        </p:blipFill>
        <p:spPr bwMode="auto">
          <a:xfrm>
            <a:off x="0" y="260648"/>
            <a:ext cx="9144000" cy="816834"/>
          </a:xfrm>
          <a:prstGeom prst="rect">
            <a:avLst/>
          </a:prstGeom>
          <a:noFill/>
          <a:ln w="9525">
            <a:noFill/>
            <a:miter lim="800000"/>
            <a:headEnd/>
            <a:tailEnd/>
          </a:ln>
          <a:effectLst/>
        </p:spPr>
      </p:pic>
    </p:spTree>
    <p:extLst>
      <p:ext uri="{BB962C8B-B14F-4D97-AF65-F5344CB8AC3E}">
        <p14:creationId xmlns:p14="http://schemas.microsoft.com/office/powerpoint/2010/main" xmlns="" val="407575627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cover_presentazione.jpg"/>
          <p:cNvPicPr>
            <a:picLocks noChangeAspect="1"/>
          </p:cNvPicPr>
          <p:nvPr/>
        </p:nvPicPr>
        <p:blipFill>
          <a:blip r:embed="rId2" cstate="print"/>
          <a:stretch>
            <a:fillRect/>
          </a:stretch>
        </p:blipFill>
        <p:spPr>
          <a:xfrm>
            <a:off x="7041" y="260648"/>
            <a:ext cx="9136959" cy="6597352"/>
          </a:xfrm>
          <a:prstGeom prst="rect">
            <a:avLst/>
          </a:prstGeom>
        </p:spPr>
      </p:pic>
      <p:sp>
        <p:nvSpPr>
          <p:cNvPr id="5" name="Rettangolo 4"/>
          <p:cNvSpPr/>
          <p:nvPr/>
        </p:nvSpPr>
        <p:spPr>
          <a:xfrm>
            <a:off x="5959" y="836712"/>
            <a:ext cx="1874027" cy="3594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p:cNvSpPr/>
          <p:nvPr/>
        </p:nvSpPr>
        <p:spPr>
          <a:xfrm>
            <a:off x="11136" y="1077450"/>
            <a:ext cx="9136959" cy="5588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17" name="Rettangolo arrotondato 16"/>
          <p:cNvSpPr/>
          <p:nvPr/>
        </p:nvSpPr>
        <p:spPr>
          <a:xfrm>
            <a:off x="314161" y="1097173"/>
            <a:ext cx="8492704" cy="43552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it-IT" sz="1400" b="1" dirty="0"/>
              <a:t>Misura 19 - </a:t>
            </a:r>
            <a:r>
              <a:rPr lang="it-IT" sz="1400" dirty="0"/>
              <a:t>Sostegno allo sviluppo locale LEADER - (SLTP - sviluppo locale di tipo partecipativo</a:t>
            </a:r>
            <a:r>
              <a:rPr lang="it-IT" sz="1400" dirty="0" smtClean="0"/>
              <a:t>)</a:t>
            </a:r>
            <a:endParaRPr lang="it-IT" b="1" dirty="0"/>
          </a:p>
        </p:txBody>
      </p:sp>
      <p:grpSp>
        <p:nvGrpSpPr>
          <p:cNvPr id="3" name="Gruppo 2"/>
          <p:cNvGrpSpPr/>
          <p:nvPr/>
        </p:nvGrpSpPr>
        <p:grpSpPr>
          <a:xfrm>
            <a:off x="295862" y="1592753"/>
            <a:ext cx="4204129" cy="1836247"/>
            <a:chOff x="251520" y="1657152"/>
            <a:chExt cx="2745800" cy="2347912"/>
          </a:xfrm>
        </p:grpSpPr>
        <p:sp>
          <p:nvSpPr>
            <p:cNvPr id="24" name="Rettangolo arrotondato 23"/>
            <p:cNvSpPr/>
            <p:nvPr/>
          </p:nvSpPr>
          <p:spPr>
            <a:xfrm>
              <a:off x="263124" y="1657152"/>
              <a:ext cx="2734196" cy="552760"/>
            </a:xfrm>
            <a:prstGeom prst="roundRect">
              <a:avLst>
                <a:gd name="adj" fmla="val 173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200" b="1" dirty="0" smtClean="0"/>
                <a:t>SM </a:t>
              </a:r>
              <a:r>
                <a:rPr lang="it-IT" sz="1200" b="1" dirty="0"/>
                <a:t>19.1 </a:t>
              </a:r>
              <a:r>
                <a:rPr lang="it-IT" sz="1200" dirty="0"/>
                <a:t>- Supporto preparatorio</a:t>
              </a:r>
            </a:p>
          </p:txBody>
        </p:sp>
        <p:sp>
          <p:nvSpPr>
            <p:cNvPr id="25" name="Rettangolo arrotondato 24"/>
            <p:cNvSpPr/>
            <p:nvPr/>
          </p:nvSpPr>
          <p:spPr>
            <a:xfrm>
              <a:off x="1618064" y="2253896"/>
              <a:ext cx="1369760" cy="1751168"/>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t-IT" sz="1200" dirty="0"/>
                <a:t>Il sostegno preparatorio è funzionale a migliorare la qualità della fase di costituzione del partenariato e della progettazione della Strategia di Sviluppo Locale. </a:t>
              </a:r>
            </a:p>
          </p:txBody>
        </p:sp>
        <p:sp>
          <p:nvSpPr>
            <p:cNvPr id="26" name="Rettangolo arrotondato 25"/>
            <p:cNvSpPr/>
            <p:nvPr/>
          </p:nvSpPr>
          <p:spPr>
            <a:xfrm>
              <a:off x="251520" y="2255560"/>
              <a:ext cx="1369760" cy="174950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it-IT" sz="1100" dirty="0" smtClean="0"/>
                <a:t>I </a:t>
              </a:r>
              <a:r>
                <a:rPr lang="it-IT" sz="1100" dirty="0"/>
                <a:t>GAL già costituiti, oppure il soggetto capofila del raggruppamento del costituendo GAL, la cui SSL risulta ammissibile al finanziamento a valere sulla sotto-misura 19.2</a:t>
              </a:r>
              <a:r>
                <a:rPr lang="it-IT" sz="1100" dirty="0" smtClean="0"/>
                <a:t>.</a:t>
              </a:r>
              <a:endParaRPr lang="it-IT" sz="1100" dirty="0"/>
            </a:p>
          </p:txBody>
        </p:sp>
      </p:grpSp>
      <p:grpSp>
        <p:nvGrpSpPr>
          <p:cNvPr id="21" name="Gruppo 20"/>
          <p:cNvGrpSpPr/>
          <p:nvPr/>
        </p:nvGrpSpPr>
        <p:grpSpPr>
          <a:xfrm>
            <a:off x="295863" y="4021265"/>
            <a:ext cx="4204130" cy="1711991"/>
            <a:chOff x="251520" y="1657152"/>
            <a:chExt cx="2745800" cy="2347912"/>
          </a:xfrm>
        </p:grpSpPr>
        <p:sp>
          <p:nvSpPr>
            <p:cNvPr id="22" name="Rettangolo arrotondato 21"/>
            <p:cNvSpPr/>
            <p:nvPr/>
          </p:nvSpPr>
          <p:spPr>
            <a:xfrm>
              <a:off x="263124" y="1657152"/>
              <a:ext cx="2734196" cy="552760"/>
            </a:xfrm>
            <a:prstGeom prst="roundRect">
              <a:avLst>
                <a:gd name="adj" fmla="val 173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200" b="1" dirty="0"/>
                <a:t>SM </a:t>
              </a:r>
              <a:r>
                <a:rPr lang="it-IT" sz="1200" b="1" dirty="0" smtClean="0"/>
                <a:t>19.3 </a:t>
              </a:r>
              <a:r>
                <a:rPr lang="it-IT" sz="1200" dirty="0" smtClean="0"/>
                <a:t>- </a:t>
              </a:r>
              <a:r>
                <a:rPr lang="it-IT" sz="1200" dirty="0"/>
                <a:t>Preparazione e realizzazione delle attività di cooperazione del gruppo di azione </a:t>
              </a:r>
              <a:r>
                <a:rPr lang="it-IT" sz="1200" dirty="0" smtClean="0"/>
                <a:t>locale</a:t>
              </a:r>
              <a:endParaRPr lang="it-IT" sz="1200" dirty="0"/>
            </a:p>
          </p:txBody>
        </p:sp>
        <p:sp>
          <p:nvSpPr>
            <p:cNvPr id="23" name="Rettangolo arrotondato 22"/>
            <p:cNvSpPr/>
            <p:nvPr/>
          </p:nvSpPr>
          <p:spPr>
            <a:xfrm>
              <a:off x="1618064" y="2253896"/>
              <a:ext cx="1369760" cy="1751168"/>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0" algn="ctr"/>
              <a:r>
                <a:rPr lang="it-IT" sz="1200" dirty="0"/>
                <a:t>La sottomisura, ha una rilevanza strategica ed orizzontale ed intende promuovere e sostenere la</a:t>
              </a:r>
            </a:p>
            <a:p>
              <a:pPr lvl="0" algn="ctr"/>
              <a:r>
                <a:rPr lang="it-IT" sz="1200" dirty="0"/>
                <a:t>cooperazione tra GAL in cui è applicato il </a:t>
              </a:r>
              <a:r>
                <a:rPr lang="it-IT" sz="1200" dirty="0" smtClean="0"/>
                <a:t>CLLD/LEADER</a:t>
              </a:r>
              <a:endParaRPr lang="it-IT" sz="1200" dirty="0"/>
            </a:p>
          </p:txBody>
        </p:sp>
        <p:sp>
          <p:nvSpPr>
            <p:cNvPr id="28" name="Rettangolo arrotondato 27"/>
            <p:cNvSpPr/>
            <p:nvPr/>
          </p:nvSpPr>
          <p:spPr>
            <a:xfrm>
              <a:off x="251520" y="2255560"/>
              <a:ext cx="1369760" cy="174950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it-IT" sz="1050" dirty="0" smtClean="0"/>
                <a:t>I </a:t>
              </a:r>
              <a:r>
                <a:rPr lang="it-IT" sz="1050" dirty="0"/>
                <a:t>GAL selezionati per l’attuazione di Piani di Azione Locale, Attori locali, beneficiari delle azioni concrete previste nel Progetto di cooperazione </a:t>
              </a:r>
            </a:p>
            <a:p>
              <a:pPr algn="ctr"/>
              <a:endParaRPr lang="it-IT" sz="1000" dirty="0"/>
            </a:p>
          </p:txBody>
        </p:sp>
      </p:grpSp>
      <p:grpSp>
        <p:nvGrpSpPr>
          <p:cNvPr id="29" name="Gruppo 28"/>
          <p:cNvGrpSpPr/>
          <p:nvPr/>
        </p:nvGrpSpPr>
        <p:grpSpPr>
          <a:xfrm>
            <a:off x="4575520" y="1592753"/>
            <a:ext cx="4231345" cy="1836247"/>
            <a:chOff x="251520" y="1657152"/>
            <a:chExt cx="2787395" cy="2347912"/>
          </a:xfrm>
        </p:grpSpPr>
        <p:sp>
          <p:nvSpPr>
            <p:cNvPr id="30" name="Rettangolo arrotondato 29"/>
            <p:cNvSpPr/>
            <p:nvPr/>
          </p:nvSpPr>
          <p:spPr>
            <a:xfrm>
              <a:off x="263124" y="1657152"/>
              <a:ext cx="2775791" cy="552760"/>
            </a:xfrm>
            <a:prstGeom prst="roundRect">
              <a:avLst>
                <a:gd name="adj" fmla="val 173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200" b="1" dirty="0"/>
                <a:t>SM 19.2 </a:t>
              </a:r>
              <a:r>
                <a:rPr lang="it-IT" sz="1200" dirty="0"/>
                <a:t>- Attuazione degli interventi nell'ambito della strategia CLLD</a:t>
              </a:r>
              <a:endParaRPr lang="it-IT" sz="1200" b="1" dirty="0"/>
            </a:p>
          </p:txBody>
        </p:sp>
        <p:sp>
          <p:nvSpPr>
            <p:cNvPr id="31" name="Rettangolo arrotondato 30"/>
            <p:cNvSpPr/>
            <p:nvPr/>
          </p:nvSpPr>
          <p:spPr>
            <a:xfrm>
              <a:off x="1649388" y="2253897"/>
              <a:ext cx="1389527" cy="1751167"/>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0" algn="ctr"/>
              <a:r>
                <a:rPr lang="it-IT" sz="1100" dirty="0"/>
                <a:t>La sottomisura prevede la realizzazione di operazioni di sviluppo territoriale integrato locale</a:t>
              </a:r>
            </a:p>
          </p:txBody>
        </p:sp>
        <p:sp>
          <p:nvSpPr>
            <p:cNvPr id="32" name="Rettangolo arrotondato 31"/>
            <p:cNvSpPr/>
            <p:nvPr/>
          </p:nvSpPr>
          <p:spPr>
            <a:xfrm>
              <a:off x="251520" y="2255560"/>
              <a:ext cx="1397868" cy="174950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it-IT" sz="1100" dirty="0"/>
                <a:t>GAL e attori locali. I GAL possono essere beneficiari esclusivamente di progetti che hanno come obbiettivo il soddisfacimento dell’interesse collettivo della comunità locale e che rendono i risultati accessibili al pubblico</a:t>
              </a:r>
            </a:p>
          </p:txBody>
        </p:sp>
      </p:grpSp>
      <p:grpSp>
        <p:nvGrpSpPr>
          <p:cNvPr id="33" name="Gruppo 32"/>
          <p:cNvGrpSpPr/>
          <p:nvPr/>
        </p:nvGrpSpPr>
        <p:grpSpPr>
          <a:xfrm>
            <a:off x="4593135" y="4016701"/>
            <a:ext cx="4228353" cy="1711991"/>
            <a:chOff x="251520" y="1657152"/>
            <a:chExt cx="2745800" cy="2347912"/>
          </a:xfrm>
        </p:grpSpPr>
        <p:sp>
          <p:nvSpPr>
            <p:cNvPr id="34" name="Rettangolo arrotondato 33"/>
            <p:cNvSpPr/>
            <p:nvPr/>
          </p:nvSpPr>
          <p:spPr>
            <a:xfrm>
              <a:off x="263124" y="1657152"/>
              <a:ext cx="2734196" cy="552760"/>
            </a:xfrm>
            <a:prstGeom prst="roundRect">
              <a:avLst>
                <a:gd name="adj" fmla="val 173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200" b="1" dirty="0"/>
                <a:t>SM </a:t>
              </a:r>
              <a:r>
                <a:rPr lang="it-IT" sz="1200" b="1" dirty="0" smtClean="0"/>
                <a:t>19.4 </a:t>
              </a:r>
              <a:r>
                <a:rPr lang="it-IT" sz="1200" b="1" dirty="0"/>
                <a:t>-  </a:t>
              </a:r>
              <a:r>
                <a:rPr lang="it-IT" sz="1200" dirty="0"/>
                <a:t>Sostegno per i costi di gestione e animazione </a:t>
              </a:r>
            </a:p>
          </p:txBody>
        </p:sp>
        <p:sp>
          <p:nvSpPr>
            <p:cNvPr id="35" name="Rettangolo arrotondato 34"/>
            <p:cNvSpPr/>
            <p:nvPr/>
          </p:nvSpPr>
          <p:spPr>
            <a:xfrm>
              <a:off x="1618064" y="2253896"/>
              <a:ext cx="1369760" cy="1751168"/>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0" algn="ctr"/>
              <a:r>
                <a:rPr lang="it-IT" sz="1200" dirty="0"/>
                <a:t>Il tipo di operazione sostiene l'attività di gestione amministrativa e contabile connessa all'attuazione della</a:t>
              </a:r>
            </a:p>
            <a:p>
              <a:pPr lvl="0" algn="ctr"/>
              <a:r>
                <a:rPr lang="it-IT" sz="1200" dirty="0"/>
                <a:t>strategia di sviluppo locale di tipo </a:t>
              </a:r>
              <a:r>
                <a:rPr lang="it-IT" sz="1200" dirty="0" smtClean="0"/>
                <a:t>partecipativo</a:t>
              </a:r>
              <a:endParaRPr lang="it-IT" sz="1200" dirty="0"/>
            </a:p>
          </p:txBody>
        </p:sp>
        <p:sp>
          <p:nvSpPr>
            <p:cNvPr id="36" name="Rettangolo arrotondato 35"/>
            <p:cNvSpPr/>
            <p:nvPr/>
          </p:nvSpPr>
          <p:spPr>
            <a:xfrm>
              <a:off x="251520" y="2255560"/>
              <a:ext cx="1369760" cy="1749504"/>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it-IT" sz="1050" dirty="0" smtClean="0"/>
                <a:t>I </a:t>
              </a:r>
              <a:r>
                <a:rPr lang="it-IT" sz="1050" dirty="0"/>
                <a:t>Gruppi di Azione </a:t>
              </a:r>
              <a:r>
                <a:rPr lang="it-IT" sz="1050" dirty="0" smtClean="0"/>
                <a:t>Locale</a:t>
              </a:r>
              <a:endParaRPr lang="it-IT" sz="1050" dirty="0"/>
            </a:p>
          </p:txBody>
        </p:sp>
      </p:grpSp>
      <p:sp>
        <p:nvSpPr>
          <p:cNvPr id="41" name="Rettangolo arrotondato 40"/>
          <p:cNvSpPr/>
          <p:nvPr/>
        </p:nvSpPr>
        <p:spPr>
          <a:xfrm>
            <a:off x="4611167" y="5877272"/>
            <a:ext cx="4282443"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1400" dirty="0" smtClean="0"/>
              <a:t>Tra il 25% ed il 30%</a:t>
            </a:r>
            <a:endParaRPr lang="it-IT" sz="1400" dirty="0"/>
          </a:p>
        </p:txBody>
      </p:sp>
      <p:sp>
        <p:nvSpPr>
          <p:cNvPr id="42" name="Rettangolo arrotondato 41"/>
          <p:cNvSpPr/>
          <p:nvPr/>
        </p:nvSpPr>
        <p:spPr>
          <a:xfrm>
            <a:off x="314161" y="5877272"/>
            <a:ext cx="4185832" cy="3600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1100" dirty="0"/>
              <a:t>Contributi in conto capitale fino al 100% dei costi a seconda della tipologia </a:t>
            </a:r>
            <a:r>
              <a:rPr lang="it-IT" sz="1100" dirty="0" smtClean="0"/>
              <a:t>azione</a:t>
            </a:r>
            <a:endParaRPr lang="it-IT" sz="1100" dirty="0"/>
          </a:p>
        </p:txBody>
      </p:sp>
      <p:sp>
        <p:nvSpPr>
          <p:cNvPr id="45" name="Rettangolo arrotondato 44"/>
          <p:cNvSpPr/>
          <p:nvPr/>
        </p:nvSpPr>
        <p:spPr>
          <a:xfrm>
            <a:off x="314161" y="3504472"/>
            <a:ext cx="4171139" cy="36724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1100" dirty="0"/>
              <a:t>La percentuale di aiuto prevista è pari al 100% della spesa ammissibile per un importo massimo pari a 100.000 Euro. </a:t>
            </a:r>
          </a:p>
        </p:txBody>
      </p:sp>
      <p:sp>
        <p:nvSpPr>
          <p:cNvPr id="46" name="Rettangolo arrotondato 45"/>
          <p:cNvSpPr/>
          <p:nvPr/>
        </p:nvSpPr>
        <p:spPr>
          <a:xfrm>
            <a:off x="4575520" y="3494948"/>
            <a:ext cx="4282443" cy="3767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1100" dirty="0" smtClean="0"/>
              <a:t>Il </a:t>
            </a:r>
            <a:r>
              <a:rPr lang="it-IT" sz="1100" dirty="0"/>
              <a:t>tipo di sostegno dovrà essere indicato dal GAL in relazione al tipo di operazione che si propone di finanziare nell’ambito del PAL.</a:t>
            </a:r>
          </a:p>
        </p:txBody>
      </p:sp>
      <p:pic>
        <p:nvPicPr>
          <p:cNvPr id="27" name="Picture 7"/>
          <p:cNvPicPr>
            <a:picLocks noChangeAspect="1" noChangeArrowheads="1"/>
          </p:cNvPicPr>
          <p:nvPr/>
        </p:nvPicPr>
        <p:blipFill>
          <a:blip r:embed="rId3" cstate="print"/>
          <a:srcRect/>
          <a:stretch>
            <a:fillRect/>
          </a:stretch>
        </p:blipFill>
        <p:spPr bwMode="auto">
          <a:xfrm>
            <a:off x="0" y="260648"/>
            <a:ext cx="9144000" cy="816834"/>
          </a:xfrm>
          <a:prstGeom prst="rect">
            <a:avLst/>
          </a:prstGeom>
          <a:noFill/>
          <a:ln w="9525">
            <a:noFill/>
            <a:miter lim="800000"/>
            <a:headEnd/>
            <a:tailEnd/>
          </a:ln>
          <a:effectLst/>
        </p:spPr>
      </p:pic>
    </p:spTree>
    <p:extLst>
      <p:ext uri="{BB962C8B-B14F-4D97-AF65-F5344CB8AC3E}">
        <p14:creationId xmlns:p14="http://schemas.microsoft.com/office/powerpoint/2010/main" xmlns="" val="10903335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magine 7" descr="cover_presentazione.jpg"/>
          <p:cNvPicPr>
            <a:picLocks noChangeAspect="1"/>
          </p:cNvPicPr>
          <p:nvPr/>
        </p:nvPicPr>
        <p:blipFill>
          <a:blip r:embed="rId2" cstate="print"/>
          <a:stretch>
            <a:fillRect/>
          </a:stretch>
        </p:blipFill>
        <p:spPr>
          <a:xfrm>
            <a:off x="-17217" y="345221"/>
            <a:ext cx="9131547" cy="6540162"/>
          </a:xfrm>
          <a:prstGeom prst="rect">
            <a:avLst/>
          </a:prstGeom>
        </p:spPr>
      </p:pic>
      <p:sp>
        <p:nvSpPr>
          <p:cNvPr id="5" name="Rettangolo 4"/>
          <p:cNvSpPr/>
          <p:nvPr/>
        </p:nvSpPr>
        <p:spPr>
          <a:xfrm>
            <a:off x="20447" y="986182"/>
            <a:ext cx="1872208"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CasellaDiTesto 5"/>
          <p:cNvSpPr txBox="1"/>
          <p:nvPr/>
        </p:nvSpPr>
        <p:spPr>
          <a:xfrm>
            <a:off x="3059832" y="3003054"/>
            <a:ext cx="3240360" cy="1446550"/>
          </a:xfrm>
          <a:prstGeom prst="rect">
            <a:avLst/>
          </a:prstGeom>
          <a:noFill/>
        </p:spPr>
        <p:txBody>
          <a:bodyPr wrap="square" rtlCol="0">
            <a:spAutoFit/>
          </a:bodyPr>
          <a:lstStyle/>
          <a:p>
            <a:pPr algn="ctr"/>
            <a:r>
              <a:rPr lang="it-IT" sz="4400" b="1" dirty="0" smtClean="0">
                <a:solidFill>
                  <a:srgbClr val="00B050"/>
                </a:solidFill>
              </a:rPr>
              <a:t>Grazie per l’attenzione</a:t>
            </a:r>
            <a:endParaRPr lang="it-IT" sz="4400" b="1" dirty="0">
              <a:solidFill>
                <a:srgbClr val="00B050"/>
              </a:solidFill>
            </a:endParaRPr>
          </a:p>
        </p:txBody>
      </p:sp>
      <p:pic>
        <p:nvPicPr>
          <p:cNvPr id="7" name="Picture 7"/>
          <p:cNvPicPr>
            <a:picLocks noChangeAspect="1" noChangeArrowheads="1"/>
          </p:cNvPicPr>
          <p:nvPr/>
        </p:nvPicPr>
        <p:blipFill>
          <a:blip r:embed="rId3" cstate="print"/>
          <a:srcRect/>
          <a:stretch>
            <a:fillRect/>
          </a:stretch>
        </p:blipFill>
        <p:spPr bwMode="auto">
          <a:xfrm>
            <a:off x="0" y="260648"/>
            <a:ext cx="9144000" cy="816834"/>
          </a:xfrm>
          <a:prstGeom prst="rect">
            <a:avLst/>
          </a:prstGeom>
          <a:noFill/>
          <a:ln w="9525">
            <a:noFill/>
            <a:miter lim="800000"/>
            <a:headEnd/>
            <a:tailEnd/>
          </a:ln>
          <a:effectLst/>
        </p:spPr>
      </p:pic>
    </p:spTree>
    <p:extLst>
      <p:ext uri="{BB962C8B-B14F-4D97-AF65-F5344CB8AC3E}">
        <p14:creationId xmlns:p14="http://schemas.microsoft.com/office/powerpoint/2010/main" xmlns="" val="40824271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cover_presentazione.jpg"/>
          <p:cNvPicPr>
            <a:picLocks noChangeAspect="1"/>
          </p:cNvPicPr>
          <p:nvPr/>
        </p:nvPicPr>
        <p:blipFill>
          <a:blip r:embed="rId2" cstate="print"/>
          <a:stretch>
            <a:fillRect/>
          </a:stretch>
        </p:blipFill>
        <p:spPr>
          <a:xfrm>
            <a:off x="6226" y="345221"/>
            <a:ext cx="9131548" cy="6540163"/>
          </a:xfrm>
          <a:prstGeom prst="rect">
            <a:avLst/>
          </a:prstGeom>
        </p:spPr>
      </p:pic>
      <p:sp>
        <p:nvSpPr>
          <p:cNvPr id="2" name="Rettangolo 1"/>
          <p:cNvSpPr/>
          <p:nvPr/>
        </p:nvSpPr>
        <p:spPr>
          <a:xfrm>
            <a:off x="6226" y="1196752"/>
            <a:ext cx="9131548" cy="554461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4"/>
          <p:cNvSpPr/>
          <p:nvPr/>
        </p:nvSpPr>
        <p:spPr>
          <a:xfrm>
            <a:off x="20447" y="986182"/>
            <a:ext cx="1872208" cy="36004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6" name="Picture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19167" t="27977" r="21875" b="10026"/>
          <a:stretch/>
        </p:blipFill>
        <p:spPr bwMode="auto">
          <a:xfrm>
            <a:off x="170474" y="1274316"/>
            <a:ext cx="8877704" cy="5251028"/>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Cornice 2"/>
          <p:cNvSpPr/>
          <p:nvPr/>
        </p:nvSpPr>
        <p:spPr>
          <a:xfrm>
            <a:off x="3037254" y="1772816"/>
            <a:ext cx="6084168" cy="4968552"/>
          </a:xfrm>
          <a:prstGeom prst="frame">
            <a:avLst>
              <a:gd name="adj1" fmla="val 948"/>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pic>
        <p:nvPicPr>
          <p:cNvPr id="8" name="Picture 7"/>
          <p:cNvPicPr>
            <a:picLocks noChangeAspect="1" noChangeArrowheads="1"/>
          </p:cNvPicPr>
          <p:nvPr/>
        </p:nvPicPr>
        <p:blipFill>
          <a:blip r:embed="rId4" cstate="print"/>
          <a:srcRect/>
          <a:stretch>
            <a:fillRect/>
          </a:stretch>
        </p:blipFill>
        <p:spPr bwMode="auto">
          <a:xfrm>
            <a:off x="0" y="260648"/>
            <a:ext cx="9144000" cy="816834"/>
          </a:xfrm>
          <a:prstGeom prst="rect">
            <a:avLst/>
          </a:prstGeom>
          <a:noFill/>
          <a:ln w="9525">
            <a:noFill/>
            <a:miter lim="800000"/>
            <a:headEnd/>
            <a:tailEnd/>
          </a:ln>
          <a:effectLst/>
        </p:spPr>
      </p:pic>
    </p:spTree>
    <p:extLst>
      <p:ext uri="{BB962C8B-B14F-4D97-AF65-F5344CB8AC3E}">
        <p14:creationId xmlns:p14="http://schemas.microsoft.com/office/powerpoint/2010/main" xmlns="" val="27901393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cover_presentazione.jpg"/>
          <p:cNvPicPr>
            <a:picLocks noChangeAspect="1"/>
          </p:cNvPicPr>
          <p:nvPr/>
        </p:nvPicPr>
        <p:blipFill>
          <a:blip r:embed="rId2" cstate="print"/>
          <a:stretch>
            <a:fillRect/>
          </a:stretch>
        </p:blipFill>
        <p:spPr>
          <a:xfrm>
            <a:off x="7041" y="260648"/>
            <a:ext cx="9136959" cy="6597352"/>
          </a:xfrm>
          <a:prstGeom prst="rect">
            <a:avLst/>
          </a:prstGeom>
        </p:spPr>
      </p:pic>
      <p:sp>
        <p:nvSpPr>
          <p:cNvPr id="5" name="Rettangolo 4"/>
          <p:cNvSpPr/>
          <p:nvPr/>
        </p:nvSpPr>
        <p:spPr>
          <a:xfrm>
            <a:off x="5959" y="901111"/>
            <a:ext cx="1874027" cy="3594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p:cNvSpPr/>
          <p:nvPr/>
        </p:nvSpPr>
        <p:spPr>
          <a:xfrm>
            <a:off x="-2484" y="1124744"/>
            <a:ext cx="9136959" cy="5588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2" name="Rettangolo arrotondato 21"/>
          <p:cNvSpPr/>
          <p:nvPr/>
        </p:nvSpPr>
        <p:spPr>
          <a:xfrm>
            <a:off x="297716" y="6430728"/>
            <a:ext cx="8501159" cy="26311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1200" dirty="0"/>
              <a:t>L’intensità dell’aiuto è pari al 100% della spesa ammissibile</a:t>
            </a:r>
            <a:r>
              <a:rPr lang="it-IT" sz="1200" dirty="0" smtClean="0"/>
              <a:t>.</a:t>
            </a:r>
            <a:endParaRPr lang="it-IT" sz="1200" dirty="0"/>
          </a:p>
        </p:txBody>
      </p:sp>
      <p:sp>
        <p:nvSpPr>
          <p:cNvPr id="37" name="Rettangolo arrotondato 36"/>
          <p:cNvSpPr/>
          <p:nvPr/>
        </p:nvSpPr>
        <p:spPr>
          <a:xfrm>
            <a:off x="7488812" y="3181860"/>
            <a:ext cx="1369760" cy="3217533"/>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t-IT" sz="1100" dirty="0"/>
              <a:t>Scambi e visite di breve durata in azienda, che prevedano finalità di dimostrazione, per consentire agli operatori di apprendere personalmente e praticamente da un altro soggetto esperto buone pratiche, tecniche migliorative e l’uso di tecnologie </a:t>
            </a:r>
            <a:r>
              <a:rPr lang="it-IT" sz="1100" dirty="0" smtClean="0"/>
              <a:t>innovative.</a:t>
            </a:r>
            <a:endParaRPr lang="it-IT" sz="1100" dirty="0"/>
          </a:p>
        </p:txBody>
      </p:sp>
      <p:sp>
        <p:nvSpPr>
          <p:cNvPr id="38" name="Rettangolo arrotondato 37"/>
          <p:cNvSpPr/>
          <p:nvPr/>
        </p:nvSpPr>
        <p:spPr>
          <a:xfrm>
            <a:off x="6084168" y="3179630"/>
            <a:ext cx="1369760" cy="3212211"/>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200" dirty="0" smtClean="0"/>
              <a:t>Beneficiari: Organismi </a:t>
            </a:r>
            <a:r>
              <a:rPr lang="it-IT" sz="1200" dirty="0"/>
              <a:t>iscritti nell’Elenco regionale degli organismi di formazione accreditati ai sensi della normativa regionale vigente ovvero soggetti pubblici e privati </a:t>
            </a:r>
            <a:r>
              <a:rPr lang="it-IT" sz="1200" dirty="0" smtClean="0"/>
              <a:t>selezionati.</a:t>
            </a:r>
            <a:endParaRPr lang="it-IT" sz="1200" dirty="0"/>
          </a:p>
        </p:txBody>
      </p:sp>
      <p:sp>
        <p:nvSpPr>
          <p:cNvPr id="39" name="Rettangolo arrotondato 38"/>
          <p:cNvSpPr/>
          <p:nvPr/>
        </p:nvSpPr>
        <p:spPr>
          <a:xfrm>
            <a:off x="6084168" y="1533932"/>
            <a:ext cx="2734196" cy="1614965"/>
          </a:xfrm>
          <a:prstGeom prst="roundRect">
            <a:avLst>
              <a:gd name="adj" fmla="val 173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lgn="ctr"/>
            <a:r>
              <a:rPr lang="it-IT" sz="1400" b="1" dirty="0" smtClean="0"/>
              <a:t>SM </a:t>
            </a:r>
            <a:r>
              <a:rPr lang="it-IT" sz="1400" b="1" dirty="0"/>
              <a:t>1.3 -</a:t>
            </a:r>
            <a:r>
              <a:rPr lang="it-IT" sz="1400" dirty="0"/>
              <a:t> Sostegno a scambi interaziendali di breve durata nel settore agricolo e forestale, nonché a visite di aziende agricole e </a:t>
            </a:r>
            <a:r>
              <a:rPr lang="it-IT" sz="1400" dirty="0" smtClean="0"/>
              <a:t>forestali</a:t>
            </a:r>
            <a:endParaRPr lang="it-IT" dirty="0"/>
          </a:p>
        </p:txBody>
      </p:sp>
      <p:sp>
        <p:nvSpPr>
          <p:cNvPr id="40" name="Rettangolo arrotondato 39"/>
          <p:cNvSpPr/>
          <p:nvPr/>
        </p:nvSpPr>
        <p:spPr>
          <a:xfrm>
            <a:off x="3177381" y="1528852"/>
            <a:ext cx="2734196" cy="1614965"/>
          </a:xfrm>
          <a:prstGeom prst="roundRect">
            <a:avLst>
              <a:gd name="adj" fmla="val 173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lgn="ctr"/>
            <a:r>
              <a:rPr lang="it-IT" sz="1600" b="1" dirty="0" smtClean="0"/>
              <a:t>SM </a:t>
            </a:r>
            <a:r>
              <a:rPr lang="it-IT" sz="1600" b="1" dirty="0"/>
              <a:t>1.2 </a:t>
            </a:r>
            <a:r>
              <a:rPr lang="it-IT" sz="1600" dirty="0"/>
              <a:t>- Sostegno ad attività dimostrative e azioni di informazione</a:t>
            </a:r>
          </a:p>
        </p:txBody>
      </p:sp>
      <p:sp>
        <p:nvSpPr>
          <p:cNvPr id="42" name="Rettangolo arrotondato 41"/>
          <p:cNvSpPr/>
          <p:nvPr/>
        </p:nvSpPr>
        <p:spPr>
          <a:xfrm>
            <a:off x="3165789" y="3169414"/>
            <a:ext cx="1369760" cy="322599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200" dirty="0"/>
              <a:t>Beneficiari: Soggetti fornitori in grado di organizzare azioni informative rivolte agli addetti del settore agricolo, agroalimentare e forestale, gestori del territorio e PMI in zone </a:t>
            </a:r>
            <a:r>
              <a:rPr lang="it-IT" sz="1200" dirty="0" smtClean="0"/>
              <a:t>rurali</a:t>
            </a:r>
            <a:endParaRPr lang="it-IT" sz="1200" dirty="0"/>
          </a:p>
        </p:txBody>
      </p:sp>
      <p:sp>
        <p:nvSpPr>
          <p:cNvPr id="43" name="Rettangolo arrotondato 42"/>
          <p:cNvSpPr/>
          <p:nvPr/>
        </p:nvSpPr>
        <p:spPr>
          <a:xfrm>
            <a:off x="4557821" y="3169414"/>
            <a:ext cx="1369760" cy="322599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0" algn="ctr"/>
            <a:r>
              <a:rPr lang="it-IT" sz="1200" dirty="0" smtClean="0"/>
              <a:t>Iniziative </a:t>
            </a:r>
            <a:r>
              <a:rPr lang="it-IT" sz="1200" dirty="0"/>
              <a:t>di informazione (convegni, workshop tematici, conferenze</a:t>
            </a:r>
            <a:r>
              <a:rPr lang="it-IT" sz="1200" dirty="0" smtClean="0"/>
              <a:t>), oltre </a:t>
            </a:r>
            <a:r>
              <a:rPr lang="it-IT" sz="1200" dirty="0"/>
              <a:t>che attività finalizzate alla divulgazione delle innovazioni su temi inerenti le focus area richiamate nella strategia di </a:t>
            </a:r>
            <a:r>
              <a:rPr lang="it-IT" sz="1200" dirty="0" smtClean="0"/>
              <a:t>programma</a:t>
            </a:r>
            <a:endParaRPr lang="it-IT" sz="1200" dirty="0"/>
          </a:p>
        </p:txBody>
      </p:sp>
      <p:sp>
        <p:nvSpPr>
          <p:cNvPr id="44" name="Rettangolo arrotondato 43"/>
          <p:cNvSpPr/>
          <p:nvPr/>
        </p:nvSpPr>
        <p:spPr>
          <a:xfrm>
            <a:off x="263124" y="1528852"/>
            <a:ext cx="2734196" cy="1614965"/>
          </a:xfrm>
          <a:prstGeom prst="roundRect">
            <a:avLst>
              <a:gd name="adj" fmla="val 173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lgn="ctr"/>
            <a:r>
              <a:rPr lang="it-IT" sz="1600" b="1" dirty="0" smtClean="0"/>
              <a:t>SM </a:t>
            </a:r>
            <a:r>
              <a:rPr lang="it-IT" sz="1600" b="1" dirty="0"/>
              <a:t>1.1 -</a:t>
            </a:r>
            <a:r>
              <a:rPr lang="it-IT" sz="1600" dirty="0"/>
              <a:t> Sostegno ad azioni di formazione professionale e acquisizione di competenze</a:t>
            </a:r>
          </a:p>
        </p:txBody>
      </p:sp>
      <p:sp>
        <p:nvSpPr>
          <p:cNvPr id="45" name="Rettangolo arrotondato 44"/>
          <p:cNvSpPr/>
          <p:nvPr/>
        </p:nvSpPr>
        <p:spPr>
          <a:xfrm>
            <a:off x="1646639" y="3169020"/>
            <a:ext cx="1369760" cy="321329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t-IT" sz="1400" dirty="0" smtClean="0"/>
              <a:t>Corsi di </a:t>
            </a:r>
            <a:r>
              <a:rPr lang="it-IT" sz="1400" dirty="0"/>
              <a:t>formazione, anche integrati con attività seminariali e di </a:t>
            </a:r>
            <a:r>
              <a:rPr lang="it-IT" sz="1400" dirty="0" err="1"/>
              <a:t>coaching</a:t>
            </a:r>
            <a:r>
              <a:rPr lang="it-IT" sz="1400" dirty="0"/>
              <a:t> orientati al trasferimento di conoscenze e di innovazioni</a:t>
            </a:r>
          </a:p>
        </p:txBody>
      </p:sp>
      <p:sp>
        <p:nvSpPr>
          <p:cNvPr id="46" name="Rettangolo arrotondato 45"/>
          <p:cNvSpPr/>
          <p:nvPr/>
        </p:nvSpPr>
        <p:spPr>
          <a:xfrm>
            <a:off x="251520" y="3170684"/>
            <a:ext cx="1369760" cy="321329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it-IT" sz="1400" dirty="0"/>
              <a:t>Beneficiari: </a:t>
            </a:r>
            <a:br>
              <a:rPr lang="it-IT" sz="1400" dirty="0"/>
            </a:br>
            <a:r>
              <a:rPr lang="it-IT" sz="1400" dirty="0"/>
              <a:t>Organismi iscritti nell’Elenco regionale degli organismi di formazione accreditati ai sensi della normativa regionale vigente</a:t>
            </a:r>
          </a:p>
          <a:p>
            <a:pPr lvl="0" algn="ctr"/>
            <a:endParaRPr lang="it-IT" sz="1100" dirty="0"/>
          </a:p>
        </p:txBody>
      </p:sp>
      <p:sp>
        <p:nvSpPr>
          <p:cNvPr id="47" name="Rettangolo arrotondato 46"/>
          <p:cNvSpPr/>
          <p:nvPr/>
        </p:nvSpPr>
        <p:spPr>
          <a:xfrm>
            <a:off x="289620" y="1125298"/>
            <a:ext cx="8496945" cy="36476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lvl="0" algn="ctr" defTabSz="311150">
              <a:lnSpc>
                <a:spcPct val="90000"/>
              </a:lnSpc>
              <a:spcBef>
                <a:spcPct val="0"/>
              </a:spcBef>
              <a:spcAft>
                <a:spcPct val="35000"/>
              </a:spcAft>
            </a:pPr>
            <a:r>
              <a:rPr lang="it-IT" dirty="0"/>
              <a:t>Misura 1 - Trasferimento di conoscenze e azioni di informazione</a:t>
            </a:r>
          </a:p>
        </p:txBody>
      </p:sp>
      <p:pic>
        <p:nvPicPr>
          <p:cNvPr id="16" name="Picture 7"/>
          <p:cNvPicPr>
            <a:picLocks noChangeAspect="1" noChangeArrowheads="1"/>
          </p:cNvPicPr>
          <p:nvPr/>
        </p:nvPicPr>
        <p:blipFill>
          <a:blip r:embed="rId3" cstate="print"/>
          <a:srcRect/>
          <a:stretch>
            <a:fillRect/>
          </a:stretch>
        </p:blipFill>
        <p:spPr bwMode="auto">
          <a:xfrm>
            <a:off x="0" y="260648"/>
            <a:ext cx="9144000" cy="816834"/>
          </a:xfrm>
          <a:prstGeom prst="rect">
            <a:avLst/>
          </a:prstGeom>
          <a:noFill/>
          <a:ln w="9525">
            <a:noFill/>
            <a:miter lim="800000"/>
            <a:headEnd/>
            <a:tailEnd/>
          </a:ln>
          <a:effectLst/>
        </p:spPr>
      </p:pic>
    </p:spTree>
    <p:extLst>
      <p:ext uri="{BB962C8B-B14F-4D97-AF65-F5344CB8AC3E}">
        <p14:creationId xmlns:p14="http://schemas.microsoft.com/office/powerpoint/2010/main" xmlns="" val="325612240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cover_presentazione.jpg"/>
          <p:cNvPicPr>
            <a:picLocks noChangeAspect="1"/>
          </p:cNvPicPr>
          <p:nvPr/>
        </p:nvPicPr>
        <p:blipFill>
          <a:blip r:embed="rId2" cstate="print"/>
          <a:stretch>
            <a:fillRect/>
          </a:stretch>
        </p:blipFill>
        <p:spPr>
          <a:xfrm>
            <a:off x="7041" y="260648"/>
            <a:ext cx="9136959" cy="6597352"/>
          </a:xfrm>
          <a:prstGeom prst="rect">
            <a:avLst/>
          </a:prstGeom>
        </p:spPr>
      </p:pic>
      <p:sp>
        <p:nvSpPr>
          <p:cNvPr id="5" name="Rettangolo 4"/>
          <p:cNvSpPr/>
          <p:nvPr/>
        </p:nvSpPr>
        <p:spPr>
          <a:xfrm>
            <a:off x="5959" y="901111"/>
            <a:ext cx="1874027" cy="3594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p:cNvSpPr/>
          <p:nvPr/>
        </p:nvSpPr>
        <p:spPr>
          <a:xfrm>
            <a:off x="-2484" y="1196752"/>
            <a:ext cx="9136959" cy="5588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2" name="Rettangolo arrotondato 21"/>
          <p:cNvSpPr/>
          <p:nvPr/>
        </p:nvSpPr>
        <p:spPr>
          <a:xfrm>
            <a:off x="316809" y="6586609"/>
            <a:ext cx="8503663" cy="1978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1200" dirty="0"/>
              <a:t>L’intensità dell’aiuto è pari al 100% della spesa ammissibile</a:t>
            </a:r>
            <a:r>
              <a:rPr lang="it-IT" sz="1200" dirty="0" smtClean="0"/>
              <a:t>.</a:t>
            </a:r>
            <a:endParaRPr lang="it-IT" sz="1200" dirty="0"/>
          </a:p>
        </p:txBody>
      </p:sp>
      <p:sp>
        <p:nvSpPr>
          <p:cNvPr id="37" name="Rettangolo arrotondato 36"/>
          <p:cNvSpPr/>
          <p:nvPr/>
        </p:nvSpPr>
        <p:spPr>
          <a:xfrm>
            <a:off x="7450712" y="3273300"/>
            <a:ext cx="1369760" cy="3212755"/>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t-IT" sz="1100" dirty="0"/>
              <a:t>Gli interventi sono finalizzati al miglioramento delle tecniche di difesa del potenziale produttivo agricolo</a:t>
            </a:r>
          </a:p>
          <a:p>
            <a:pPr algn="ctr"/>
            <a:r>
              <a:rPr lang="it-IT" sz="1100" dirty="0"/>
              <a:t>regionale dalle avversità biotiche e abiotiche, nell’ottica del rispetto dell’ambiente e del consumatore finale. </a:t>
            </a:r>
          </a:p>
        </p:txBody>
      </p:sp>
      <p:sp>
        <p:nvSpPr>
          <p:cNvPr id="38" name="Rettangolo arrotondato 37"/>
          <p:cNvSpPr/>
          <p:nvPr/>
        </p:nvSpPr>
        <p:spPr>
          <a:xfrm>
            <a:off x="6084168" y="3277746"/>
            <a:ext cx="1369760" cy="320744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200" dirty="0" smtClean="0"/>
              <a:t>Beneficiari:</a:t>
            </a:r>
            <a:br>
              <a:rPr lang="it-IT" sz="1200" dirty="0" smtClean="0"/>
            </a:br>
            <a:r>
              <a:rPr lang="it-IT" sz="1200" dirty="0" smtClean="0"/>
              <a:t>selezionati </a:t>
            </a:r>
            <a:r>
              <a:rPr lang="it-IT" sz="1200" dirty="0"/>
              <a:t>ai sensi dell’art. 49 del Reg. UE n. </a:t>
            </a:r>
            <a:r>
              <a:rPr lang="it-IT" sz="1200" dirty="0" smtClean="0"/>
              <a:t>1305/2013</a:t>
            </a:r>
            <a:r>
              <a:rPr lang="it-IT" sz="1200" dirty="0"/>
              <a:t>:</a:t>
            </a:r>
            <a:r>
              <a:rPr lang="it-IT" sz="1200" dirty="0" smtClean="0"/>
              <a:t/>
            </a:r>
            <a:br>
              <a:rPr lang="it-IT" sz="1200" dirty="0" smtClean="0"/>
            </a:br>
            <a:r>
              <a:rPr lang="it-IT" sz="1200" dirty="0" smtClean="0"/>
              <a:t/>
            </a:r>
            <a:br>
              <a:rPr lang="it-IT" sz="1200" dirty="0" smtClean="0"/>
            </a:br>
            <a:r>
              <a:rPr lang="it-IT" sz="1100" dirty="0" smtClean="0"/>
              <a:t>· </a:t>
            </a:r>
            <a:r>
              <a:rPr lang="it-IT" sz="1100" dirty="0"/>
              <a:t>Regione </a:t>
            </a:r>
            <a:r>
              <a:rPr lang="it-IT" sz="1100" dirty="0" smtClean="0"/>
              <a:t>Puglia</a:t>
            </a:r>
            <a:endParaRPr lang="it-IT" sz="1100" dirty="0"/>
          </a:p>
        </p:txBody>
      </p:sp>
      <p:sp>
        <p:nvSpPr>
          <p:cNvPr id="39" name="Rettangolo arrotondato 38"/>
          <p:cNvSpPr/>
          <p:nvPr/>
        </p:nvSpPr>
        <p:spPr>
          <a:xfrm>
            <a:off x="6086830" y="2141746"/>
            <a:ext cx="2734196" cy="1105520"/>
          </a:xfrm>
          <a:prstGeom prst="roundRect">
            <a:avLst>
              <a:gd name="adj" fmla="val 17380"/>
            </a:avLst>
          </a:prstGeom>
          <a:solidFill>
            <a:schemeClr val="accent3">
              <a:lumMod val="75000"/>
            </a:schemeClr>
          </a:solidFill>
          <a:ln>
            <a:solidFill>
              <a:schemeClr val="accent3">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lgn="ctr"/>
            <a:r>
              <a:rPr lang="it-IT" sz="1400" b="1" dirty="0"/>
              <a:t>Operazione 4.3.C </a:t>
            </a:r>
            <a:r>
              <a:rPr lang="it-IT" sz="1400" dirty="0"/>
              <a:t>- Sostegno per investimenti infrastrutturali per la fornitura di un servizio agrometeorologico</a:t>
            </a:r>
          </a:p>
        </p:txBody>
      </p:sp>
      <p:sp>
        <p:nvSpPr>
          <p:cNvPr id="40" name="Rettangolo arrotondato 39"/>
          <p:cNvSpPr/>
          <p:nvPr/>
        </p:nvSpPr>
        <p:spPr>
          <a:xfrm>
            <a:off x="3167856" y="2141746"/>
            <a:ext cx="2734196" cy="1105520"/>
          </a:xfrm>
          <a:prstGeom prst="roundRect">
            <a:avLst>
              <a:gd name="adj" fmla="val 17380"/>
            </a:avLst>
          </a:prstGeom>
          <a:solidFill>
            <a:schemeClr val="accent3">
              <a:lumMod val="75000"/>
            </a:schemeClr>
          </a:solidFill>
          <a:ln>
            <a:solidFill>
              <a:schemeClr val="accent3">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lgn="ctr"/>
            <a:r>
              <a:rPr lang="it-IT" sz="1400" b="1" dirty="0"/>
              <a:t>Operazione 4.3.B </a:t>
            </a:r>
            <a:r>
              <a:rPr lang="it-IT" sz="1400" dirty="0"/>
              <a:t>- Sostegno per investimenti in infrastrutture per l’approvvigionamento ed il risparmio di </a:t>
            </a:r>
            <a:r>
              <a:rPr lang="it-IT" sz="1400" dirty="0" smtClean="0"/>
              <a:t>energia</a:t>
            </a:r>
            <a:endParaRPr lang="it-IT" sz="1400" dirty="0"/>
          </a:p>
        </p:txBody>
      </p:sp>
      <p:sp>
        <p:nvSpPr>
          <p:cNvPr id="42" name="Rettangolo arrotondato 41"/>
          <p:cNvSpPr/>
          <p:nvPr/>
        </p:nvSpPr>
        <p:spPr>
          <a:xfrm>
            <a:off x="4532292" y="3273554"/>
            <a:ext cx="1369760" cy="322599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0" algn="ctr"/>
            <a:r>
              <a:rPr lang="it-IT" sz="1200" dirty="0"/>
              <a:t>La finalità dell’operazione mira ad incentivare gli investimenti infrastrutturali volti alla realizzazione di piattaforme per lo stoccaggio di biomasse, al servizio di numerose imprese. </a:t>
            </a:r>
          </a:p>
        </p:txBody>
      </p:sp>
      <p:sp>
        <p:nvSpPr>
          <p:cNvPr id="43" name="Rettangolo arrotondato 42"/>
          <p:cNvSpPr/>
          <p:nvPr/>
        </p:nvSpPr>
        <p:spPr>
          <a:xfrm>
            <a:off x="3165748" y="3273554"/>
            <a:ext cx="1369760" cy="3211632"/>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200" dirty="0"/>
              <a:t>Beneficiari: selezionati ai sensi dell’art. 49 del Reg. UE n. </a:t>
            </a:r>
            <a:r>
              <a:rPr lang="it-IT" sz="1200" dirty="0" smtClean="0"/>
              <a:t>1305/2013:</a:t>
            </a:r>
            <a:br>
              <a:rPr lang="it-IT" sz="1200" dirty="0" smtClean="0"/>
            </a:br>
            <a:endParaRPr lang="it-IT" sz="1200" dirty="0"/>
          </a:p>
          <a:p>
            <a:pPr lvl="0" algn="ctr"/>
            <a:r>
              <a:rPr lang="it-IT" sz="1200" dirty="0" smtClean="0"/>
              <a:t>· </a:t>
            </a:r>
            <a:r>
              <a:rPr lang="it-IT" sz="1200" dirty="0"/>
              <a:t>Enti pubblici e soggetti di diritto pubblico.</a:t>
            </a:r>
          </a:p>
        </p:txBody>
      </p:sp>
      <p:sp>
        <p:nvSpPr>
          <p:cNvPr id="44" name="Rettangolo arrotondato 43"/>
          <p:cNvSpPr/>
          <p:nvPr/>
        </p:nvSpPr>
        <p:spPr>
          <a:xfrm>
            <a:off x="263124" y="2141746"/>
            <a:ext cx="2734196" cy="1105520"/>
          </a:xfrm>
          <a:prstGeom prst="roundRect">
            <a:avLst>
              <a:gd name="adj" fmla="val 17380"/>
            </a:avLst>
          </a:prstGeom>
          <a:solidFill>
            <a:schemeClr val="accent3">
              <a:lumMod val="75000"/>
            </a:schemeClr>
          </a:solidFill>
          <a:ln>
            <a:solidFill>
              <a:schemeClr val="accent3">
                <a:lumMod val="50000"/>
              </a:schemeClr>
            </a:solid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lvl="0" algn="ctr"/>
            <a:r>
              <a:rPr lang="it-IT" sz="1600" b="1" dirty="0"/>
              <a:t>Operazione 4.3.A </a:t>
            </a:r>
            <a:r>
              <a:rPr lang="it-IT" sz="1600" dirty="0"/>
              <a:t>- Sostegno per investimenti in infrastrutture </a:t>
            </a:r>
            <a:r>
              <a:rPr lang="it-IT" sz="1600" dirty="0" smtClean="0"/>
              <a:t>irrigue</a:t>
            </a:r>
            <a:endParaRPr lang="it-IT" sz="1600" dirty="0"/>
          </a:p>
        </p:txBody>
      </p:sp>
      <p:sp>
        <p:nvSpPr>
          <p:cNvPr id="45" name="Rettangolo arrotondato 44"/>
          <p:cNvSpPr/>
          <p:nvPr/>
        </p:nvSpPr>
        <p:spPr>
          <a:xfrm>
            <a:off x="1618064" y="3271890"/>
            <a:ext cx="1369760" cy="321329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t-IT" sz="1050" dirty="0" smtClean="0"/>
              <a:t>Interventi tesi al risparmio </a:t>
            </a:r>
            <a:r>
              <a:rPr lang="it-IT" sz="1050" dirty="0"/>
              <a:t>e un miglioramento dell’efficienza dei sistemi di distribuzione della </a:t>
            </a:r>
            <a:r>
              <a:rPr lang="it-IT" sz="1050" dirty="0" smtClean="0"/>
              <a:t>risorsa idrica </a:t>
            </a:r>
            <a:r>
              <a:rPr lang="it-IT" sz="1050" dirty="0"/>
              <a:t>attraverso l’ammodernamento delle reti di adduzione e distribuzione, il completamento degli schemi irrigui e delle opere di </a:t>
            </a:r>
            <a:r>
              <a:rPr lang="it-IT" sz="1050" dirty="0" smtClean="0"/>
              <a:t>interconnessione.</a:t>
            </a:r>
            <a:endParaRPr lang="it-IT" sz="1050" dirty="0"/>
          </a:p>
        </p:txBody>
      </p:sp>
      <p:sp>
        <p:nvSpPr>
          <p:cNvPr id="46" name="Rettangolo arrotondato 45"/>
          <p:cNvSpPr/>
          <p:nvPr/>
        </p:nvSpPr>
        <p:spPr>
          <a:xfrm>
            <a:off x="251520" y="3273554"/>
            <a:ext cx="1369760" cy="321329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100" dirty="0" smtClean="0"/>
              <a:t>Beneficiari: selezionati </a:t>
            </a:r>
            <a:r>
              <a:rPr lang="it-IT" sz="1100" dirty="0"/>
              <a:t>ai sensi dell’art. 49 del Reg. UE n. </a:t>
            </a:r>
            <a:r>
              <a:rPr lang="it-IT" sz="1100" dirty="0" smtClean="0"/>
              <a:t>1305/2013:</a:t>
            </a:r>
            <a:br>
              <a:rPr lang="it-IT" sz="1100" dirty="0" smtClean="0"/>
            </a:br>
            <a:endParaRPr lang="it-IT" sz="1100" dirty="0"/>
          </a:p>
          <a:p>
            <a:pPr lvl="0" algn="ctr"/>
            <a:r>
              <a:rPr lang="it-IT" sz="1100" dirty="0"/>
              <a:t>· Regione Puglia</a:t>
            </a:r>
          </a:p>
          <a:p>
            <a:pPr lvl="0" algn="ctr"/>
            <a:r>
              <a:rPr lang="it-IT" sz="1100" dirty="0"/>
              <a:t>· Soggetti gestori o concessionari di impianti e reti pubbliche</a:t>
            </a:r>
          </a:p>
        </p:txBody>
      </p:sp>
      <p:sp>
        <p:nvSpPr>
          <p:cNvPr id="3" name="Rettangolo arrotondato 2"/>
          <p:cNvSpPr/>
          <p:nvPr/>
        </p:nvSpPr>
        <p:spPr>
          <a:xfrm>
            <a:off x="270188" y="1653895"/>
            <a:ext cx="8640959" cy="435528"/>
          </a:xfrm>
          <a:prstGeom prst="round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400" dirty="0" smtClean="0"/>
              <a:t>SM </a:t>
            </a:r>
            <a:r>
              <a:rPr lang="it-IT" sz="1400" dirty="0"/>
              <a:t>4.3 - Sostegno a investimenti nell'infrastruttura necessaria allo sviluppo, all'ammodernamento e all'adeguamento dell'agricoltura e della </a:t>
            </a:r>
            <a:r>
              <a:rPr lang="it-IT" sz="1400" dirty="0" smtClean="0"/>
              <a:t>silvicoltura</a:t>
            </a:r>
            <a:endParaRPr lang="it-IT" sz="1400" dirty="0"/>
          </a:p>
        </p:txBody>
      </p:sp>
      <p:sp>
        <p:nvSpPr>
          <p:cNvPr id="17" name="Rettangolo arrotondato 16"/>
          <p:cNvSpPr/>
          <p:nvPr/>
        </p:nvSpPr>
        <p:spPr>
          <a:xfrm>
            <a:off x="270188" y="1161572"/>
            <a:ext cx="8640959" cy="435528"/>
          </a:xfrm>
          <a:prstGeom prst="roundRect">
            <a:avLst/>
          </a:prstGeom>
          <a:solidFill>
            <a:schemeClr val="accent2">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lvl="0" algn="ctr"/>
            <a:r>
              <a:rPr lang="it-IT" dirty="0"/>
              <a:t>Misura </a:t>
            </a:r>
            <a:r>
              <a:rPr lang="it-IT" dirty="0" smtClean="0"/>
              <a:t>4 -  Investimenti </a:t>
            </a:r>
            <a:r>
              <a:rPr lang="it-IT" dirty="0"/>
              <a:t>in immobilizzazioni </a:t>
            </a:r>
            <a:r>
              <a:rPr lang="it-IT" dirty="0" smtClean="0"/>
              <a:t>materiali</a:t>
            </a:r>
            <a:endParaRPr lang="it-IT" dirty="0"/>
          </a:p>
        </p:txBody>
      </p:sp>
      <p:pic>
        <p:nvPicPr>
          <p:cNvPr id="18" name="Picture 7"/>
          <p:cNvPicPr>
            <a:picLocks noChangeAspect="1" noChangeArrowheads="1"/>
          </p:cNvPicPr>
          <p:nvPr/>
        </p:nvPicPr>
        <p:blipFill>
          <a:blip r:embed="rId3" cstate="print"/>
          <a:srcRect/>
          <a:stretch>
            <a:fillRect/>
          </a:stretch>
        </p:blipFill>
        <p:spPr bwMode="auto">
          <a:xfrm>
            <a:off x="0" y="260648"/>
            <a:ext cx="9144000" cy="816834"/>
          </a:xfrm>
          <a:prstGeom prst="rect">
            <a:avLst/>
          </a:prstGeom>
          <a:noFill/>
          <a:ln w="9525">
            <a:noFill/>
            <a:miter lim="800000"/>
            <a:headEnd/>
            <a:tailEnd/>
          </a:ln>
          <a:effectLst/>
        </p:spPr>
      </p:pic>
    </p:spTree>
    <p:extLst>
      <p:ext uri="{BB962C8B-B14F-4D97-AF65-F5344CB8AC3E}">
        <p14:creationId xmlns:p14="http://schemas.microsoft.com/office/powerpoint/2010/main" xmlns="" val="28161277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cover_presentazione.jpg"/>
          <p:cNvPicPr>
            <a:picLocks noChangeAspect="1"/>
          </p:cNvPicPr>
          <p:nvPr/>
        </p:nvPicPr>
        <p:blipFill>
          <a:blip r:embed="rId2" cstate="print"/>
          <a:stretch>
            <a:fillRect/>
          </a:stretch>
        </p:blipFill>
        <p:spPr>
          <a:xfrm>
            <a:off x="7041" y="260648"/>
            <a:ext cx="9136959" cy="6597352"/>
          </a:xfrm>
          <a:prstGeom prst="rect">
            <a:avLst/>
          </a:prstGeom>
        </p:spPr>
      </p:pic>
      <p:sp>
        <p:nvSpPr>
          <p:cNvPr id="5" name="Rettangolo 4"/>
          <p:cNvSpPr/>
          <p:nvPr/>
        </p:nvSpPr>
        <p:spPr>
          <a:xfrm>
            <a:off x="5959" y="901111"/>
            <a:ext cx="1874027" cy="3594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p:cNvSpPr/>
          <p:nvPr/>
        </p:nvSpPr>
        <p:spPr>
          <a:xfrm>
            <a:off x="-2484" y="1052736"/>
            <a:ext cx="9136959" cy="5588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2" name="Rettangolo arrotondato 21"/>
          <p:cNvSpPr/>
          <p:nvPr/>
        </p:nvSpPr>
        <p:spPr>
          <a:xfrm>
            <a:off x="323688" y="5895458"/>
            <a:ext cx="8503663" cy="1978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1200" dirty="0"/>
              <a:t>L’intensità dell’aiuto è pari al 100% della spesa ammissibile</a:t>
            </a:r>
            <a:r>
              <a:rPr lang="it-IT" sz="1200" dirty="0" smtClean="0"/>
              <a:t>.</a:t>
            </a:r>
            <a:endParaRPr lang="it-IT" sz="1200" dirty="0"/>
          </a:p>
        </p:txBody>
      </p:sp>
      <p:sp>
        <p:nvSpPr>
          <p:cNvPr id="45" name="Rettangolo arrotondato 44"/>
          <p:cNvSpPr/>
          <p:nvPr/>
        </p:nvSpPr>
        <p:spPr>
          <a:xfrm>
            <a:off x="4592629" y="2132856"/>
            <a:ext cx="4345151" cy="3672408"/>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t-IT" sz="1200" b="1" dirty="0" smtClean="0"/>
              <a:t>Operazione a:</a:t>
            </a:r>
            <a:r>
              <a:rPr lang="it-IT" sz="1200" dirty="0" smtClean="0"/>
              <a:t> </a:t>
            </a:r>
            <a:br>
              <a:rPr lang="it-IT" sz="1200" dirty="0" smtClean="0"/>
            </a:br>
            <a:r>
              <a:rPr lang="it-IT" sz="1200" dirty="0" smtClean="0"/>
              <a:t>Salvaguardia </a:t>
            </a:r>
            <a:r>
              <a:rPr lang="it-IT" sz="1200" dirty="0"/>
              <a:t>e recupero conservativo dei manufatti in pietra a secco per garantire il mantenimento e la funzione di conservazione della biodiversità</a:t>
            </a:r>
            <a:r>
              <a:rPr lang="it-IT" sz="1200" dirty="0" smtClean="0"/>
              <a:t>.</a:t>
            </a:r>
            <a:br>
              <a:rPr lang="it-IT" sz="1200" dirty="0" smtClean="0"/>
            </a:br>
            <a:endParaRPr lang="it-IT" sz="1200" dirty="0" smtClean="0"/>
          </a:p>
          <a:p>
            <a:pPr algn="ctr"/>
            <a:r>
              <a:rPr lang="it-IT" sz="1200" b="1" dirty="0" smtClean="0"/>
              <a:t>Operazione b</a:t>
            </a:r>
            <a:r>
              <a:rPr lang="it-IT" sz="1200" dirty="0" smtClean="0"/>
              <a:t>:</a:t>
            </a:r>
          </a:p>
          <a:p>
            <a:pPr algn="ctr"/>
            <a:r>
              <a:rPr lang="it-IT" sz="1200" dirty="0"/>
              <a:t>Esclusivamente nelle aree Rete Natura 2000 e nei siti ad alto valore naturalistico: o investimenti materiali per il recupero e ripristino di habitat naturali e </a:t>
            </a:r>
            <a:r>
              <a:rPr lang="it-IT" sz="1200" dirty="0" err="1"/>
              <a:t>seminaturali</a:t>
            </a:r>
            <a:r>
              <a:rPr lang="it-IT" sz="1200" dirty="0"/>
              <a:t> come gli elementi strutturali reticolari (siepi e fasce tampone se non oggetto di obbligo di condizionalità), e puntiformi (piccole zone umide permanenti e temporanee con acque lentiche, stagni, fontanili, sorgenti e risorgive).</a:t>
            </a:r>
            <a:br>
              <a:rPr lang="it-IT" sz="1200" dirty="0"/>
            </a:br>
            <a:r>
              <a:rPr lang="it-IT" sz="1200" dirty="0"/>
              <a:t>investimenti materiali per il recupero di strutture in pietra a secco (escluso i muretti a secco già oggetto di interventi nella lettera a))</a:t>
            </a:r>
            <a:br>
              <a:rPr lang="it-IT" sz="1200" dirty="0"/>
            </a:br>
            <a:r>
              <a:rPr lang="it-IT" sz="1200" dirty="0"/>
              <a:t>realizzazione di opportune recinzioni per la delimitazione delle aree a rischio di conflitto tra zootecnia estensiva e predatori</a:t>
            </a:r>
          </a:p>
        </p:txBody>
      </p:sp>
      <p:sp>
        <p:nvSpPr>
          <p:cNvPr id="46" name="Rettangolo arrotondato 45"/>
          <p:cNvSpPr/>
          <p:nvPr/>
        </p:nvSpPr>
        <p:spPr>
          <a:xfrm>
            <a:off x="222915" y="2132856"/>
            <a:ext cx="4314475" cy="3672408"/>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400" dirty="0" smtClean="0"/>
              <a:t>Beneficiari:</a:t>
            </a:r>
            <a:br>
              <a:rPr lang="it-IT" sz="1400" dirty="0" smtClean="0"/>
            </a:br>
            <a:r>
              <a:rPr lang="it-IT" sz="1400" dirty="0" smtClean="0"/>
              <a:t> imprenditori </a:t>
            </a:r>
            <a:r>
              <a:rPr lang="it-IT" sz="1400" dirty="0"/>
              <a:t>agricoli, soggetti pubblici o privati proprietari </a:t>
            </a:r>
            <a:r>
              <a:rPr lang="it-IT" sz="1400" dirty="0" smtClean="0"/>
              <a:t>delle</a:t>
            </a:r>
            <a:endParaRPr lang="it-IT" sz="1400" dirty="0"/>
          </a:p>
          <a:p>
            <a:pPr lvl="0" algn="ctr"/>
            <a:r>
              <a:rPr lang="it-IT" sz="1400" dirty="0"/>
              <a:t>superfici agricole e forestali interessate agli interventi o che abbiano titolo di possesso. </a:t>
            </a:r>
          </a:p>
        </p:txBody>
      </p:sp>
      <p:sp>
        <p:nvSpPr>
          <p:cNvPr id="3" name="Rettangolo arrotondato 2"/>
          <p:cNvSpPr/>
          <p:nvPr/>
        </p:nvSpPr>
        <p:spPr>
          <a:xfrm>
            <a:off x="270188" y="1634845"/>
            <a:ext cx="8640959" cy="435528"/>
          </a:xfrm>
          <a:prstGeom prst="round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400" dirty="0"/>
              <a:t>SM 4.4 - Sostegno a investimenti non produttivi connessi all'adempimento degli obiettivi agro-climatico-ambientali </a:t>
            </a:r>
          </a:p>
        </p:txBody>
      </p:sp>
      <p:sp>
        <p:nvSpPr>
          <p:cNvPr id="17" name="Rettangolo arrotondato 16"/>
          <p:cNvSpPr/>
          <p:nvPr/>
        </p:nvSpPr>
        <p:spPr>
          <a:xfrm>
            <a:off x="270188" y="1161572"/>
            <a:ext cx="8640959" cy="435528"/>
          </a:xfrm>
          <a:prstGeom prst="roundRect">
            <a:avLst/>
          </a:prstGeom>
          <a:solidFill>
            <a:schemeClr val="accent2">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it-IT" dirty="0"/>
              <a:t>Misura 4 -  Investimenti in immobilizzazioni materiali</a:t>
            </a:r>
          </a:p>
        </p:txBody>
      </p:sp>
      <p:pic>
        <p:nvPicPr>
          <p:cNvPr id="10" name="Picture 7"/>
          <p:cNvPicPr>
            <a:picLocks noChangeAspect="1" noChangeArrowheads="1"/>
          </p:cNvPicPr>
          <p:nvPr/>
        </p:nvPicPr>
        <p:blipFill>
          <a:blip r:embed="rId3" cstate="print"/>
          <a:srcRect/>
          <a:stretch>
            <a:fillRect/>
          </a:stretch>
        </p:blipFill>
        <p:spPr bwMode="auto">
          <a:xfrm>
            <a:off x="0" y="260648"/>
            <a:ext cx="9144000" cy="816834"/>
          </a:xfrm>
          <a:prstGeom prst="rect">
            <a:avLst/>
          </a:prstGeom>
          <a:noFill/>
          <a:ln w="9525">
            <a:noFill/>
            <a:miter lim="800000"/>
            <a:headEnd/>
            <a:tailEnd/>
          </a:ln>
          <a:effectLst/>
        </p:spPr>
      </p:pic>
    </p:spTree>
    <p:extLst>
      <p:ext uri="{BB962C8B-B14F-4D97-AF65-F5344CB8AC3E}">
        <p14:creationId xmlns:p14="http://schemas.microsoft.com/office/powerpoint/2010/main" xmlns="" val="33550344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cover_presentazione.jpg"/>
          <p:cNvPicPr>
            <a:picLocks noChangeAspect="1"/>
          </p:cNvPicPr>
          <p:nvPr/>
        </p:nvPicPr>
        <p:blipFill>
          <a:blip r:embed="rId2" cstate="print"/>
          <a:stretch>
            <a:fillRect/>
          </a:stretch>
        </p:blipFill>
        <p:spPr>
          <a:xfrm>
            <a:off x="7041" y="260648"/>
            <a:ext cx="9136959" cy="6597352"/>
          </a:xfrm>
          <a:prstGeom prst="rect">
            <a:avLst/>
          </a:prstGeom>
        </p:spPr>
      </p:pic>
      <p:sp>
        <p:nvSpPr>
          <p:cNvPr id="5" name="Rettangolo 4"/>
          <p:cNvSpPr/>
          <p:nvPr/>
        </p:nvSpPr>
        <p:spPr>
          <a:xfrm>
            <a:off x="5959" y="901111"/>
            <a:ext cx="1874027" cy="3594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p:cNvSpPr/>
          <p:nvPr/>
        </p:nvSpPr>
        <p:spPr>
          <a:xfrm>
            <a:off x="-2484" y="1062598"/>
            <a:ext cx="9136959" cy="5588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2" name="Rettangolo arrotondato 21"/>
          <p:cNvSpPr/>
          <p:nvPr/>
        </p:nvSpPr>
        <p:spPr>
          <a:xfrm>
            <a:off x="314162" y="5733256"/>
            <a:ext cx="8503663" cy="23938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1400" dirty="0"/>
              <a:t>L’intensità dell’aiuto è pari al 100% della spesa ammissibile</a:t>
            </a:r>
            <a:r>
              <a:rPr lang="it-IT" sz="1400" dirty="0" smtClean="0"/>
              <a:t>.</a:t>
            </a:r>
            <a:endParaRPr lang="it-IT" sz="1400" dirty="0"/>
          </a:p>
        </p:txBody>
      </p:sp>
      <p:sp>
        <p:nvSpPr>
          <p:cNvPr id="44" name="Rettangolo arrotondato 43"/>
          <p:cNvSpPr/>
          <p:nvPr/>
        </p:nvSpPr>
        <p:spPr>
          <a:xfrm>
            <a:off x="263123" y="2508470"/>
            <a:ext cx="8648023" cy="980172"/>
          </a:xfrm>
          <a:prstGeom prst="roundRect">
            <a:avLst>
              <a:gd name="adj" fmla="val 17380"/>
            </a:avLst>
          </a:prstGeom>
          <a:solidFill>
            <a:schemeClr val="accent3">
              <a:lumMod val="75000"/>
            </a:schemeClr>
          </a:solidFill>
          <a:ln>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it-IT" sz="1600" b="1" dirty="0"/>
              <a:t>Azione 7.3 A </a:t>
            </a:r>
            <a:r>
              <a:rPr lang="it-IT" sz="1600" dirty="0"/>
              <a:t>Creazione e consentire l'accesso alla banda larga comprese le infrastrutture di </a:t>
            </a:r>
            <a:r>
              <a:rPr lang="it-IT" sz="1600" dirty="0" err="1"/>
              <a:t>backhaul</a:t>
            </a:r>
            <a:r>
              <a:rPr lang="it-IT" sz="1600" dirty="0"/>
              <a:t> e gli impianti al suolo (sistemi fissi, terrestri senza fili, satellitari o una combinazione di tecnologie)</a:t>
            </a:r>
          </a:p>
        </p:txBody>
      </p:sp>
      <p:sp>
        <p:nvSpPr>
          <p:cNvPr id="45" name="Rettangolo arrotondato 44"/>
          <p:cNvSpPr/>
          <p:nvPr/>
        </p:nvSpPr>
        <p:spPr>
          <a:xfrm>
            <a:off x="4575520" y="3527642"/>
            <a:ext cx="4335626" cy="2133606"/>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t-IT" sz="1400" dirty="0"/>
              <a:t>L’azione contribuisce allo sviluppo delle infrastrutture regionali a banda larga ed ultra larga. </a:t>
            </a:r>
            <a:r>
              <a:rPr lang="it-IT" sz="1400" dirty="0" smtClean="0"/>
              <a:t>L’obiettivo dell’intervento </a:t>
            </a:r>
            <a:r>
              <a:rPr lang="it-IT" sz="1400" dirty="0"/>
              <a:t>è quello di superare il </a:t>
            </a:r>
            <a:r>
              <a:rPr lang="it-IT" sz="1400" dirty="0" err="1"/>
              <a:t>digital</a:t>
            </a:r>
            <a:r>
              <a:rPr lang="it-IT" sz="1400" dirty="0"/>
              <a:t> divide infrastrutturale esistente e di </a:t>
            </a:r>
            <a:r>
              <a:rPr lang="it-IT" sz="1400" dirty="0" smtClean="0"/>
              <a:t>sviluppare la </a:t>
            </a:r>
            <a:r>
              <a:rPr lang="it-IT" sz="1400" dirty="0"/>
              <a:t>competitività del sistema delle imprese nelle aree rurali a fallimento di mercato.</a:t>
            </a:r>
          </a:p>
        </p:txBody>
      </p:sp>
      <p:sp>
        <p:nvSpPr>
          <p:cNvPr id="46" name="Rettangolo arrotondato 45"/>
          <p:cNvSpPr/>
          <p:nvPr/>
        </p:nvSpPr>
        <p:spPr>
          <a:xfrm>
            <a:off x="251519" y="3527642"/>
            <a:ext cx="4314475" cy="2133606"/>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400" dirty="0" smtClean="0"/>
              <a:t>Beneficiari: Regione </a:t>
            </a:r>
            <a:r>
              <a:rPr lang="it-IT" sz="1400" dirty="0"/>
              <a:t>Puglia</a:t>
            </a:r>
          </a:p>
        </p:txBody>
      </p:sp>
      <p:sp>
        <p:nvSpPr>
          <p:cNvPr id="3" name="Rettangolo arrotondato 2"/>
          <p:cNvSpPr/>
          <p:nvPr/>
        </p:nvSpPr>
        <p:spPr>
          <a:xfrm>
            <a:off x="270188" y="1573954"/>
            <a:ext cx="8640959" cy="895516"/>
          </a:xfrm>
          <a:prstGeom prst="roundRect">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400" dirty="0"/>
              <a:t>SM 7.3 - sostegno per l'installazione, il miglioramento e l'espansione di infrastrutture a banda larga e di infrastrutture passive per la banda larga, nonché la fornitura di accesso alla banda larga e ai servizi di pubblica amministrazione online</a:t>
            </a:r>
          </a:p>
        </p:txBody>
      </p:sp>
      <p:sp>
        <p:nvSpPr>
          <p:cNvPr id="17" name="Rettangolo arrotondato 16"/>
          <p:cNvSpPr/>
          <p:nvPr/>
        </p:nvSpPr>
        <p:spPr>
          <a:xfrm>
            <a:off x="270188" y="1099426"/>
            <a:ext cx="8640959" cy="435528"/>
          </a:xfrm>
          <a:prstGeom prst="roundRect">
            <a:avLst/>
          </a:prstGeom>
          <a:solidFill>
            <a:schemeClr val="accent2">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it-IT" dirty="0"/>
              <a:t>Misura 7 - Servizi di base e rinnovamento dei villaggi nelle zone rurali </a:t>
            </a:r>
          </a:p>
        </p:txBody>
      </p:sp>
      <p:pic>
        <p:nvPicPr>
          <p:cNvPr id="11" name="Picture 7"/>
          <p:cNvPicPr>
            <a:picLocks noChangeAspect="1" noChangeArrowheads="1"/>
          </p:cNvPicPr>
          <p:nvPr/>
        </p:nvPicPr>
        <p:blipFill>
          <a:blip r:embed="rId3" cstate="print"/>
          <a:srcRect/>
          <a:stretch>
            <a:fillRect/>
          </a:stretch>
        </p:blipFill>
        <p:spPr bwMode="auto">
          <a:xfrm>
            <a:off x="0" y="260648"/>
            <a:ext cx="9144000" cy="816834"/>
          </a:xfrm>
          <a:prstGeom prst="rect">
            <a:avLst/>
          </a:prstGeom>
          <a:noFill/>
          <a:ln w="9525">
            <a:noFill/>
            <a:miter lim="800000"/>
            <a:headEnd/>
            <a:tailEnd/>
          </a:ln>
          <a:effectLst/>
        </p:spPr>
      </p:pic>
    </p:spTree>
    <p:extLst>
      <p:ext uri="{BB962C8B-B14F-4D97-AF65-F5344CB8AC3E}">
        <p14:creationId xmlns:p14="http://schemas.microsoft.com/office/powerpoint/2010/main" xmlns="" val="36202746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cover_presentazione.jpg"/>
          <p:cNvPicPr>
            <a:picLocks noChangeAspect="1"/>
          </p:cNvPicPr>
          <p:nvPr/>
        </p:nvPicPr>
        <p:blipFill>
          <a:blip r:embed="rId2" cstate="print"/>
          <a:stretch>
            <a:fillRect/>
          </a:stretch>
        </p:blipFill>
        <p:spPr>
          <a:xfrm>
            <a:off x="7041" y="260648"/>
            <a:ext cx="9136959" cy="6597352"/>
          </a:xfrm>
          <a:prstGeom prst="rect">
            <a:avLst/>
          </a:prstGeom>
        </p:spPr>
      </p:pic>
      <p:sp>
        <p:nvSpPr>
          <p:cNvPr id="5" name="Rettangolo 4"/>
          <p:cNvSpPr/>
          <p:nvPr/>
        </p:nvSpPr>
        <p:spPr>
          <a:xfrm>
            <a:off x="5959" y="901111"/>
            <a:ext cx="1874027" cy="3594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p:cNvSpPr/>
          <p:nvPr/>
        </p:nvSpPr>
        <p:spPr>
          <a:xfrm>
            <a:off x="-2484" y="1124744"/>
            <a:ext cx="9136959" cy="5588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22" name="Rettangolo arrotondato 21"/>
          <p:cNvSpPr/>
          <p:nvPr/>
        </p:nvSpPr>
        <p:spPr>
          <a:xfrm>
            <a:off x="263121" y="5494834"/>
            <a:ext cx="4302869" cy="41634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1000" b="1" dirty="0" err="1" smtClean="0"/>
              <a:t>Az</a:t>
            </a:r>
            <a:r>
              <a:rPr lang="it-IT" sz="1000" b="1" dirty="0" smtClean="0"/>
              <a:t> 1- </a:t>
            </a:r>
            <a:r>
              <a:rPr lang="it-IT" sz="1000" b="1" dirty="0" err="1" smtClean="0"/>
              <a:t>Az</a:t>
            </a:r>
            <a:r>
              <a:rPr lang="it-IT" sz="1000" b="1" dirty="0" smtClean="0"/>
              <a:t> 3.</a:t>
            </a:r>
            <a:r>
              <a:rPr lang="it-IT" sz="1000" dirty="0" smtClean="0"/>
              <a:t> L’aiuto massimo concedibile  è 11.760,00 €/Ha omnicomprensivo </a:t>
            </a:r>
            <a:r>
              <a:rPr lang="it-IT" sz="1000" dirty="0"/>
              <a:t>. L’intensità dell’aiuto è pari al 100% della spesa ammissibile.</a:t>
            </a:r>
          </a:p>
        </p:txBody>
      </p:sp>
      <p:sp>
        <p:nvSpPr>
          <p:cNvPr id="44" name="Rettangolo arrotondato 43"/>
          <p:cNvSpPr/>
          <p:nvPr/>
        </p:nvSpPr>
        <p:spPr>
          <a:xfrm>
            <a:off x="263123" y="1654750"/>
            <a:ext cx="4302871" cy="1105520"/>
          </a:xfrm>
          <a:prstGeom prst="roundRect">
            <a:avLst>
              <a:gd name="adj" fmla="val 17380"/>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400" dirty="0"/>
              <a:t>SM 8.1 - Sostegno per l’imboschimento dei terreni agricoli allo scopo di incrementare la copertura del suolo </a:t>
            </a:r>
          </a:p>
        </p:txBody>
      </p:sp>
      <p:sp>
        <p:nvSpPr>
          <p:cNvPr id="45" name="Rettangolo arrotondato 44"/>
          <p:cNvSpPr/>
          <p:nvPr/>
        </p:nvSpPr>
        <p:spPr>
          <a:xfrm>
            <a:off x="2414557" y="2802827"/>
            <a:ext cx="2151435" cy="2640407"/>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t-IT" sz="1400" dirty="0" smtClean="0"/>
              <a:t>Incrementare </a:t>
            </a:r>
            <a:r>
              <a:rPr lang="it-IT" sz="1400" dirty="0"/>
              <a:t>l'utilizzo a fini forestali di superfici agricole e non agricole (non già boscate) su tutto il territorio regionale. La sottomisura è finalizzata a sostenere e favorire la forestazione e l’imboschimento</a:t>
            </a:r>
          </a:p>
        </p:txBody>
      </p:sp>
      <p:sp>
        <p:nvSpPr>
          <p:cNvPr id="46" name="Rettangolo arrotondato 45"/>
          <p:cNvSpPr/>
          <p:nvPr/>
        </p:nvSpPr>
        <p:spPr>
          <a:xfrm>
            <a:off x="263121" y="2802827"/>
            <a:ext cx="2151435" cy="2640407"/>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400" dirty="0"/>
              <a:t>Il sostegno in oggetto è concesso a proprietari terrieri pubblici e privati, nonché a loro consorzi. Nel caso dei</a:t>
            </a:r>
          </a:p>
          <a:p>
            <a:pPr lvl="0" algn="ctr"/>
            <a:r>
              <a:rPr lang="it-IT" sz="1400" dirty="0"/>
              <a:t>terreni demaniali, il sostegno può essere concesso solo se l'organismo di gestione di tali terreni è un ente</a:t>
            </a:r>
          </a:p>
          <a:p>
            <a:pPr lvl="0" algn="ctr"/>
            <a:r>
              <a:rPr lang="it-IT" sz="1400" dirty="0"/>
              <a:t>privato o un comune.</a:t>
            </a:r>
          </a:p>
        </p:txBody>
      </p:sp>
      <p:sp>
        <p:nvSpPr>
          <p:cNvPr id="17" name="Rettangolo arrotondato 16"/>
          <p:cNvSpPr/>
          <p:nvPr/>
        </p:nvSpPr>
        <p:spPr>
          <a:xfrm>
            <a:off x="270188" y="1161572"/>
            <a:ext cx="8640959" cy="435528"/>
          </a:xfrm>
          <a:prstGeom prst="roundRect">
            <a:avLst/>
          </a:prstGeom>
          <a:solidFill>
            <a:schemeClr val="accent2">
              <a:lumMod val="75000"/>
            </a:schemeClr>
          </a:solidFill>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it-IT" dirty="0"/>
              <a:t>Misura 8 -  Investimenti nello sviluppo delle aree forestali e nel miglioramento della redditività delle foreste</a:t>
            </a:r>
          </a:p>
        </p:txBody>
      </p:sp>
      <p:sp>
        <p:nvSpPr>
          <p:cNvPr id="18" name="Rettangolo arrotondato 17"/>
          <p:cNvSpPr/>
          <p:nvPr/>
        </p:nvSpPr>
        <p:spPr>
          <a:xfrm>
            <a:off x="4732195" y="1654750"/>
            <a:ext cx="4302871" cy="1105520"/>
          </a:xfrm>
          <a:prstGeom prst="roundRect">
            <a:avLst>
              <a:gd name="adj" fmla="val 17380"/>
            </a:avLst>
          </a:prstGeom>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400" dirty="0"/>
              <a:t>SM 8.2 - Sostegno per l'impianto e il mantenimento di sistemi agroforestali</a:t>
            </a:r>
          </a:p>
        </p:txBody>
      </p:sp>
      <p:sp>
        <p:nvSpPr>
          <p:cNvPr id="19" name="Rettangolo arrotondato 18"/>
          <p:cNvSpPr/>
          <p:nvPr/>
        </p:nvSpPr>
        <p:spPr>
          <a:xfrm>
            <a:off x="6883632" y="2798684"/>
            <a:ext cx="2151435" cy="264455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t-IT" sz="1600" dirty="0" smtClean="0"/>
              <a:t>Beneficiari: Proprietari o altri possessori delle superfici oggetto di interventi, pubblici e privati, nonché loro consorzi</a:t>
            </a:r>
          </a:p>
        </p:txBody>
      </p:sp>
      <p:sp>
        <p:nvSpPr>
          <p:cNvPr id="20" name="Rettangolo arrotondato 19"/>
          <p:cNvSpPr/>
          <p:nvPr/>
        </p:nvSpPr>
        <p:spPr>
          <a:xfrm>
            <a:off x="4732196" y="2798684"/>
            <a:ext cx="2151435" cy="264455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400" dirty="0"/>
              <a:t>La sottomisura è finalizzata a sostenere e favorire l’allestimento e/o la manutenzione di sistemi agroforestali attraverso la realizzazione di piantagioni lineari o impianto di una o più specie di piante arboree e arbustive autoctone.</a:t>
            </a:r>
          </a:p>
        </p:txBody>
      </p:sp>
      <p:sp>
        <p:nvSpPr>
          <p:cNvPr id="26" name="Rettangolo arrotondato 25"/>
          <p:cNvSpPr/>
          <p:nvPr/>
        </p:nvSpPr>
        <p:spPr>
          <a:xfrm>
            <a:off x="262709" y="5937654"/>
            <a:ext cx="4278194" cy="43463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1100" b="1" dirty="0" err="1" smtClean="0"/>
              <a:t>Az</a:t>
            </a:r>
            <a:r>
              <a:rPr lang="it-IT" sz="1100" b="1" dirty="0" smtClean="0"/>
              <a:t> 2 .</a:t>
            </a:r>
            <a:r>
              <a:rPr lang="it-IT" sz="1100" dirty="0" smtClean="0"/>
              <a:t> L’aiuto massimo concedibile  è  6.720,00 €/Ha </a:t>
            </a:r>
            <a:r>
              <a:rPr lang="it-IT" sz="1100" dirty="0" err="1" smtClean="0"/>
              <a:t>ominicomprensivo</a:t>
            </a:r>
            <a:r>
              <a:rPr lang="it-IT" sz="1100" dirty="0" smtClean="0"/>
              <a:t> </a:t>
            </a:r>
            <a:r>
              <a:rPr lang="it-IT" sz="1100" dirty="0"/>
              <a:t>L’intensità dell’aiuto è pari al 100% della spesa ammissibile.</a:t>
            </a:r>
          </a:p>
        </p:txBody>
      </p:sp>
      <p:sp>
        <p:nvSpPr>
          <p:cNvPr id="28" name="Rettangolo arrotondato 27"/>
          <p:cNvSpPr/>
          <p:nvPr/>
        </p:nvSpPr>
        <p:spPr>
          <a:xfrm>
            <a:off x="4732195" y="5663068"/>
            <a:ext cx="4302869" cy="4276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smtClean="0"/>
              <a:t>L’aiuto massimo concedibile è 3.437,5 </a:t>
            </a:r>
            <a:r>
              <a:rPr lang="it-IT" sz="1200" dirty="0" err="1" smtClean="0"/>
              <a:t>max</a:t>
            </a:r>
            <a:r>
              <a:rPr lang="it-IT" sz="1200" dirty="0" smtClean="0"/>
              <a:t> 100.000 €</a:t>
            </a:r>
            <a:r>
              <a:rPr lang="it-IT" sz="1200" dirty="0"/>
              <a:t>. L’intensità dell’aiuto è pari al 8</a:t>
            </a:r>
            <a:r>
              <a:rPr lang="it-IT" sz="1200" dirty="0" smtClean="0"/>
              <a:t>0</a:t>
            </a:r>
            <a:r>
              <a:rPr lang="it-IT" sz="1200" dirty="0"/>
              <a:t>% della spesa ammissibile</a:t>
            </a:r>
            <a:r>
              <a:rPr lang="it-IT" sz="1200" dirty="0" smtClean="0"/>
              <a:t>.</a:t>
            </a:r>
            <a:endParaRPr lang="it-IT" sz="1200" dirty="0"/>
          </a:p>
        </p:txBody>
      </p:sp>
      <p:sp>
        <p:nvSpPr>
          <p:cNvPr id="16" name="Rettangolo arrotondato 15"/>
          <p:cNvSpPr/>
          <p:nvPr/>
        </p:nvSpPr>
        <p:spPr>
          <a:xfrm>
            <a:off x="270188" y="6391341"/>
            <a:ext cx="4278194" cy="3219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50" b="1" dirty="0" smtClean="0"/>
              <a:t>Sostegno massimo per progetto di 200.000,00 € per progetto</a:t>
            </a:r>
            <a:endParaRPr lang="it-IT" sz="1050" dirty="0"/>
          </a:p>
        </p:txBody>
      </p:sp>
      <p:sp>
        <p:nvSpPr>
          <p:cNvPr id="21" name="Rettangolo arrotondato 20"/>
          <p:cNvSpPr/>
          <p:nvPr/>
        </p:nvSpPr>
        <p:spPr>
          <a:xfrm>
            <a:off x="4732195" y="6212122"/>
            <a:ext cx="4278194" cy="32193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050" b="1" dirty="0" smtClean="0"/>
              <a:t>Sostegno massimo per progetto di 100.000,00 € per progetto</a:t>
            </a:r>
            <a:endParaRPr lang="it-IT" sz="1050" dirty="0"/>
          </a:p>
        </p:txBody>
      </p:sp>
      <p:pic>
        <p:nvPicPr>
          <p:cNvPr id="23" name="Picture 7"/>
          <p:cNvPicPr>
            <a:picLocks noChangeAspect="1" noChangeArrowheads="1"/>
          </p:cNvPicPr>
          <p:nvPr/>
        </p:nvPicPr>
        <p:blipFill>
          <a:blip r:embed="rId3" cstate="print"/>
          <a:srcRect/>
          <a:stretch>
            <a:fillRect/>
          </a:stretch>
        </p:blipFill>
        <p:spPr bwMode="auto">
          <a:xfrm>
            <a:off x="0" y="260648"/>
            <a:ext cx="9144000" cy="816834"/>
          </a:xfrm>
          <a:prstGeom prst="rect">
            <a:avLst/>
          </a:prstGeom>
          <a:noFill/>
          <a:ln w="9525">
            <a:noFill/>
            <a:miter lim="800000"/>
            <a:headEnd/>
            <a:tailEnd/>
          </a:ln>
          <a:effectLst/>
        </p:spPr>
      </p:pic>
    </p:spTree>
    <p:extLst>
      <p:ext uri="{BB962C8B-B14F-4D97-AF65-F5344CB8AC3E}">
        <p14:creationId xmlns:p14="http://schemas.microsoft.com/office/powerpoint/2010/main" xmlns="" val="37634836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cover_presentazione.jpg"/>
          <p:cNvPicPr>
            <a:picLocks noChangeAspect="1"/>
          </p:cNvPicPr>
          <p:nvPr/>
        </p:nvPicPr>
        <p:blipFill>
          <a:blip r:embed="rId2" cstate="print"/>
          <a:stretch>
            <a:fillRect/>
          </a:stretch>
        </p:blipFill>
        <p:spPr>
          <a:xfrm>
            <a:off x="7041" y="260648"/>
            <a:ext cx="9136959" cy="6597352"/>
          </a:xfrm>
          <a:prstGeom prst="rect">
            <a:avLst/>
          </a:prstGeom>
        </p:spPr>
      </p:pic>
      <p:sp>
        <p:nvSpPr>
          <p:cNvPr id="5" name="Rettangolo 4"/>
          <p:cNvSpPr/>
          <p:nvPr/>
        </p:nvSpPr>
        <p:spPr>
          <a:xfrm>
            <a:off x="5959" y="901111"/>
            <a:ext cx="1874027" cy="3594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p:cNvSpPr/>
          <p:nvPr/>
        </p:nvSpPr>
        <p:spPr>
          <a:xfrm>
            <a:off x="-2484" y="1124744"/>
            <a:ext cx="9136959" cy="5588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4" name="Rettangolo arrotondato 43"/>
          <p:cNvSpPr/>
          <p:nvPr/>
        </p:nvSpPr>
        <p:spPr>
          <a:xfrm>
            <a:off x="263123" y="1654750"/>
            <a:ext cx="4302871" cy="1105520"/>
          </a:xfrm>
          <a:prstGeom prst="roundRect">
            <a:avLst>
              <a:gd name="adj" fmla="val 173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600" dirty="0"/>
              <a:t>SM 8.3 - Sostegno alla </a:t>
            </a:r>
            <a:r>
              <a:rPr lang="it-IT" sz="1600" u="sng" dirty="0"/>
              <a:t>prevenzione</a:t>
            </a:r>
            <a:r>
              <a:rPr lang="it-IT" sz="1600" dirty="0"/>
              <a:t> dei danni arrecati alle foreste da incendi, calamità naturali ed eventi catastrofici</a:t>
            </a:r>
          </a:p>
        </p:txBody>
      </p:sp>
      <p:sp>
        <p:nvSpPr>
          <p:cNvPr id="45" name="Rettangolo arrotondato 44"/>
          <p:cNvSpPr/>
          <p:nvPr/>
        </p:nvSpPr>
        <p:spPr>
          <a:xfrm>
            <a:off x="2443132" y="2802827"/>
            <a:ext cx="2151435" cy="2640407"/>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lvl="0" algn="ctr"/>
            <a:r>
              <a:rPr lang="it-IT" sz="1200" dirty="0"/>
              <a:t>La sottomisura è finalizzata a supportare gli investimenti di prevenzione dei danni alle foreste causati da incendi, da calamità naturali ed eventi catastrofici attraverso idonei interventi </a:t>
            </a:r>
            <a:r>
              <a:rPr lang="it-IT" sz="1200" dirty="0" err="1"/>
              <a:t>selvicolturali</a:t>
            </a:r>
            <a:r>
              <a:rPr lang="it-IT" sz="1200" dirty="0"/>
              <a:t> (potature, ripuliture, sfolli, diradamenti) e fitosanitari (lotta biologica con l’ausilio di antagonisti naturali)</a:t>
            </a:r>
          </a:p>
          <a:p>
            <a:pPr algn="ctr"/>
            <a:endParaRPr lang="it-IT" sz="1200" dirty="0"/>
          </a:p>
        </p:txBody>
      </p:sp>
      <p:sp>
        <p:nvSpPr>
          <p:cNvPr id="46" name="Rettangolo arrotondato 45"/>
          <p:cNvSpPr/>
          <p:nvPr/>
        </p:nvSpPr>
        <p:spPr>
          <a:xfrm>
            <a:off x="263121" y="2802827"/>
            <a:ext cx="2151435" cy="2640407"/>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it-IT" sz="1400" dirty="0"/>
              <a:t>Il sostegno è concesso a silvicoltori privati e pubblici e ad altri enti di diritto privato e pubblici e loro</a:t>
            </a:r>
          </a:p>
          <a:p>
            <a:pPr algn="ctr"/>
            <a:r>
              <a:rPr lang="it-IT" sz="1400" dirty="0"/>
              <a:t>consorzi.</a:t>
            </a:r>
          </a:p>
        </p:txBody>
      </p:sp>
      <p:sp>
        <p:nvSpPr>
          <p:cNvPr id="17" name="Rettangolo arrotondato 16"/>
          <p:cNvSpPr/>
          <p:nvPr/>
        </p:nvSpPr>
        <p:spPr>
          <a:xfrm>
            <a:off x="270188" y="1161572"/>
            <a:ext cx="8640959" cy="43552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lvl="0" algn="ctr"/>
            <a:r>
              <a:rPr lang="it-IT" sz="1600" dirty="0"/>
              <a:t>Misura </a:t>
            </a:r>
            <a:r>
              <a:rPr lang="it-IT" sz="1600" dirty="0" smtClean="0"/>
              <a:t>8 </a:t>
            </a:r>
            <a:r>
              <a:rPr lang="it-IT" sz="1600" dirty="0"/>
              <a:t>-  Investimenti nello sviluppo delle aree forestali e nel miglioramento della redditività delle foreste</a:t>
            </a:r>
          </a:p>
        </p:txBody>
      </p:sp>
      <p:sp>
        <p:nvSpPr>
          <p:cNvPr id="18" name="Rettangolo arrotondato 17"/>
          <p:cNvSpPr/>
          <p:nvPr/>
        </p:nvSpPr>
        <p:spPr>
          <a:xfrm>
            <a:off x="4732195" y="1654750"/>
            <a:ext cx="4302871" cy="1105520"/>
          </a:xfrm>
          <a:prstGeom prst="roundRect">
            <a:avLst>
              <a:gd name="adj" fmla="val 173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600" dirty="0"/>
              <a:t>SM 8.4 - Sostegno al </a:t>
            </a:r>
            <a:r>
              <a:rPr lang="it-IT" sz="1600" u="sng" dirty="0"/>
              <a:t>ripristino</a:t>
            </a:r>
            <a:r>
              <a:rPr lang="it-IT" sz="1600" dirty="0"/>
              <a:t> delle foreste danneggiate da incendi, calamità naturali ed eventi catastrofici</a:t>
            </a:r>
          </a:p>
        </p:txBody>
      </p:sp>
      <p:sp>
        <p:nvSpPr>
          <p:cNvPr id="19" name="Rettangolo arrotondato 18"/>
          <p:cNvSpPr/>
          <p:nvPr/>
        </p:nvSpPr>
        <p:spPr>
          <a:xfrm>
            <a:off x="6912207" y="2798684"/>
            <a:ext cx="2151435" cy="264455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t-IT" sz="1200" dirty="0"/>
              <a:t>La sottomisura è finalizzata a supportare investimenti per la ricostituzione delle foreste danneggiate da incendi, da calamità naturali ed eventi catastrofici, incluse fitopatie, infestazioni parassitarie e rischi legati ai cambiamenti climatici (dissesto idrogeologico, siccità, inondazioni)</a:t>
            </a:r>
            <a:endParaRPr lang="it-IT" sz="1200" dirty="0" smtClean="0"/>
          </a:p>
        </p:txBody>
      </p:sp>
      <p:sp>
        <p:nvSpPr>
          <p:cNvPr id="20" name="Rettangolo arrotondato 19"/>
          <p:cNvSpPr/>
          <p:nvPr/>
        </p:nvSpPr>
        <p:spPr>
          <a:xfrm>
            <a:off x="4732196" y="2798684"/>
            <a:ext cx="2151435" cy="264455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400" dirty="0"/>
              <a:t>Il sostegno è concesso a silvicoltori privati e pubblici e ad altri enti di diritto privato e pubblici e loro consorzi.</a:t>
            </a:r>
          </a:p>
        </p:txBody>
      </p:sp>
      <p:sp>
        <p:nvSpPr>
          <p:cNvPr id="16" name="Rettangolo arrotondato 15"/>
          <p:cNvSpPr/>
          <p:nvPr/>
        </p:nvSpPr>
        <p:spPr>
          <a:xfrm>
            <a:off x="314162" y="5733256"/>
            <a:ext cx="4251831"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1100" dirty="0" smtClean="0"/>
              <a:t> L’importo massimo ammissibile  è 300.00,00 € per progetto o 500.000,00 €  nel caso di consorzi. L’intensità </a:t>
            </a:r>
            <a:r>
              <a:rPr lang="it-IT" sz="1100" dirty="0"/>
              <a:t>dell’aiuto è pari al 100% della spesa ammissibile</a:t>
            </a:r>
            <a:r>
              <a:rPr lang="it-IT" sz="1100" dirty="0" smtClean="0"/>
              <a:t>.</a:t>
            </a:r>
            <a:endParaRPr lang="it-IT" sz="1100" dirty="0"/>
          </a:p>
        </p:txBody>
      </p:sp>
      <p:sp>
        <p:nvSpPr>
          <p:cNvPr id="14" name="Rettangolo arrotondato 13"/>
          <p:cNvSpPr/>
          <p:nvPr/>
        </p:nvSpPr>
        <p:spPr>
          <a:xfrm>
            <a:off x="4795039" y="5733256"/>
            <a:ext cx="4251831"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1100" dirty="0" smtClean="0"/>
              <a:t> L’importo massimo ammissibile  è 300.00,00 € per progetto o 500.000,00 €  nel caso di consorzi. L’intensità </a:t>
            </a:r>
            <a:r>
              <a:rPr lang="it-IT" sz="1100" dirty="0"/>
              <a:t>dell’aiuto è pari al 100% della spesa ammissibile</a:t>
            </a:r>
            <a:r>
              <a:rPr lang="it-IT" sz="1100" dirty="0" smtClean="0"/>
              <a:t>.</a:t>
            </a:r>
            <a:endParaRPr lang="it-IT" sz="1100" dirty="0"/>
          </a:p>
        </p:txBody>
      </p:sp>
      <p:pic>
        <p:nvPicPr>
          <p:cNvPr id="15" name="Picture 7"/>
          <p:cNvPicPr>
            <a:picLocks noChangeAspect="1" noChangeArrowheads="1"/>
          </p:cNvPicPr>
          <p:nvPr/>
        </p:nvPicPr>
        <p:blipFill>
          <a:blip r:embed="rId3" cstate="print"/>
          <a:srcRect/>
          <a:stretch>
            <a:fillRect/>
          </a:stretch>
        </p:blipFill>
        <p:spPr bwMode="auto">
          <a:xfrm>
            <a:off x="0" y="260648"/>
            <a:ext cx="9144000" cy="816834"/>
          </a:xfrm>
          <a:prstGeom prst="rect">
            <a:avLst/>
          </a:prstGeom>
          <a:noFill/>
          <a:ln w="9525">
            <a:noFill/>
            <a:miter lim="800000"/>
            <a:headEnd/>
            <a:tailEnd/>
          </a:ln>
          <a:effectLst/>
        </p:spPr>
      </p:pic>
    </p:spTree>
    <p:extLst>
      <p:ext uri="{BB962C8B-B14F-4D97-AF65-F5344CB8AC3E}">
        <p14:creationId xmlns:p14="http://schemas.microsoft.com/office/powerpoint/2010/main" xmlns="" val="28938130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magine 6" descr="cover_presentazione.jpg"/>
          <p:cNvPicPr>
            <a:picLocks noChangeAspect="1"/>
          </p:cNvPicPr>
          <p:nvPr/>
        </p:nvPicPr>
        <p:blipFill>
          <a:blip r:embed="rId2" cstate="print"/>
          <a:stretch>
            <a:fillRect/>
          </a:stretch>
        </p:blipFill>
        <p:spPr>
          <a:xfrm>
            <a:off x="7041" y="260648"/>
            <a:ext cx="9136959" cy="6597352"/>
          </a:xfrm>
          <a:prstGeom prst="rect">
            <a:avLst/>
          </a:prstGeom>
        </p:spPr>
      </p:pic>
      <p:sp>
        <p:nvSpPr>
          <p:cNvPr id="5" name="Rettangolo 4"/>
          <p:cNvSpPr/>
          <p:nvPr/>
        </p:nvSpPr>
        <p:spPr>
          <a:xfrm>
            <a:off x="5959" y="901111"/>
            <a:ext cx="1874027" cy="35944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 name="Rettangolo 1"/>
          <p:cNvSpPr/>
          <p:nvPr/>
        </p:nvSpPr>
        <p:spPr>
          <a:xfrm>
            <a:off x="-2484" y="1124744"/>
            <a:ext cx="9136959" cy="558852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dirty="0"/>
          </a:p>
        </p:txBody>
      </p:sp>
      <p:sp>
        <p:nvSpPr>
          <p:cNvPr id="44" name="Rettangolo arrotondato 43"/>
          <p:cNvSpPr/>
          <p:nvPr/>
        </p:nvSpPr>
        <p:spPr>
          <a:xfrm>
            <a:off x="263123" y="1654750"/>
            <a:ext cx="4302871" cy="1105520"/>
          </a:xfrm>
          <a:prstGeom prst="roundRect">
            <a:avLst>
              <a:gd name="adj" fmla="val 173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600" dirty="0"/>
              <a:t>SM 8.5 - Investimenti tesi ad accrescere la resilienza ed il pregio ambientale degli ecosistemi forestali </a:t>
            </a:r>
          </a:p>
        </p:txBody>
      </p:sp>
      <p:sp>
        <p:nvSpPr>
          <p:cNvPr id="45" name="Rettangolo arrotondato 44"/>
          <p:cNvSpPr/>
          <p:nvPr/>
        </p:nvSpPr>
        <p:spPr>
          <a:xfrm>
            <a:off x="2422006" y="2802827"/>
            <a:ext cx="2151435" cy="2640407"/>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t-IT" sz="1300" dirty="0"/>
              <a:t>La sottomisura intende realizzare investimenti, a carattere non produttivo, per interventi che non comportano aumento di reddito ma che promuovono la gestione forestale sostenibile finalizzata alla tutela della biodiversità forestale e alla fruizione pubblica delle foreste</a:t>
            </a:r>
            <a:r>
              <a:rPr lang="it-IT" sz="1300" dirty="0" smtClean="0"/>
              <a:t>.</a:t>
            </a:r>
            <a:endParaRPr lang="it-IT" sz="1300" dirty="0"/>
          </a:p>
        </p:txBody>
      </p:sp>
      <p:sp>
        <p:nvSpPr>
          <p:cNvPr id="46" name="Rettangolo arrotondato 45"/>
          <p:cNvSpPr/>
          <p:nvPr/>
        </p:nvSpPr>
        <p:spPr>
          <a:xfrm>
            <a:off x="241995" y="2802827"/>
            <a:ext cx="2151435" cy="2640407"/>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r>
              <a:rPr lang="it-IT" sz="1400" dirty="0" smtClean="0"/>
              <a:t>Beneficiari:</a:t>
            </a:r>
            <a:br>
              <a:rPr lang="it-IT" sz="1400" dirty="0" smtClean="0"/>
            </a:br>
            <a:r>
              <a:rPr lang="it-IT" sz="1400" dirty="0" smtClean="0"/>
              <a:t>Proprietari </a:t>
            </a:r>
            <a:r>
              <a:rPr lang="it-IT" sz="1400" dirty="0"/>
              <a:t>forestali pubblici e privati; Persone Fisiche; Consorzi, Enti Pubblici e altri soggetti di diritto pubblico, Enti Privati, Amministrazioni Comunali, PMI forestali, Silvicoltori e Silvicoltori Pubblici, nelle forme singole ed associate</a:t>
            </a:r>
            <a:r>
              <a:rPr lang="it-IT" sz="1400" dirty="0" smtClean="0"/>
              <a:t>.</a:t>
            </a:r>
            <a:endParaRPr lang="it-IT" sz="1400" dirty="0"/>
          </a:p>
        </p:txBody>
      </p:sp>
      <p:sp>
        <p:nvSpPr>
          <p:cNvPr id="17" name="Rettangolo arrotondato 16"/>
          <p:cNvSpPr/>
          <p:nvPr/>
        </p:nvSpPr>
        <p:spPr>
          <a:xfrm>
            <a:off x="270188" y="1161572"/>
            <a:ext cx="8640959" cy="435528"/>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lvl="0" algn="ctr"/>
            <a:r>
              <a:rPr lang="it-IT" sz="1600" dirty="0"/>
              <a:t>Misura </a:t>
            </a:r>
            <a:r>
              <a:rPr lang="it-IT" sz="1600" dirty="0" smtClean="0"/>
              <a:t>8 </a:t>
            </a:r>
            <a:r>
              <a:rPr lang="it-IT" sz="1600" dirty="0"/>
              <a:t>-  Investimenti nello sviluppo delle aree forestali e nel miglioramento della redditività delle foreste</a:t>
            </a:r>
          </a:p>
        </p:txBody>
      </p:sp>
      <p:sp>
        <p:nvSpPr>
          <p:cNvPr id="18" name="Rettangolo arrotondato 17"/>
          <p:cNvSpPr/>
          <p:nvPr/>
        </p:nvSpPr>
        <p:spPr>
          <a:xfrm>
            <a:off x="4732195" y="1654750"/>
            <a:ext cx="4302871" cy="1105520"/>
          </a:xfrm>
          <a:prstGeom prst="roundRect">
            <a:avLst>
              <a:gd name="adj" fmla="val 17380"/>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sz="1600" dirty="0"/>
              <a:t>SM 8.6 -  Sostegno agli investimenti in tecnologie silvicole e nella trasformazione, mobilitazione e commercializzazione dei prodotti delle foreste</a:t>
            </a:r>
          </a:p>
        </p:txBody>
      </p:sp>
      <p:sp>
        <p:nvSpPr>
          <p:cNvPr id="19" name="Rettangolo arrotondato 18"/>
          <p:cNvSpPr/>
          <p:nvPr/>
        </p:nvSpPr>
        <p:spPr>
          <a:xfrm>
            <a:off x="6891081" y="2798684"/>
            <a:ext cx="2151435" cy="2644550"/>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it-IT" sz="1200" dirty="0" smtClean="0"/>
              <a:t/>
            </a:r>
            <a:br>
              <a:rPr lang="it-IT" sz="1200" dirty="0" smtClean="0"/>
            </a:br>
            <a:r>
              <a:rPr lang="it-IT" sz="1200" dirty="0" smtClean="0"/>
              <a:t>1. Investimenti </a:t>
            </a:r>
            <a:r>
              <a:rPr lang="it-IT" sz="1200" dirty="0"/>
              <a:t>nella trasformazione e commercializzazione dei prodotti </a:t>
            </a:r>
            <a:r>
              <a:rPr lang="it-IT" sz="1200" dirty="0" smtClean="0"/>
              <a:t>forestali</a:t>
            </a:r>
            <a:br>
              <a:rPr lang="it-IT" sz="1200" dirty="0" smtClean="0"/>
            </a:br>
            <a:r>
              <a:rPr lang="it-IT" sz="1200" dirty="0" smtClean="0"/>
              <a:t>2</a:t>
            </a:r>
            <a:r>
              <a:rPr lang="it-IT" sz="1200" dirty="0"/>
              <a:t>. Investimenti e pratiche forestali sostenibili finalizzate ad accrescere il valore economico delle </a:t>
            </a:r>
            <a:r>
              <a:rPr lang="it-IT" sz="1200" dirty="0" smtClean="0"/>
              <a:t>foreste</a:t>
            </a:r>
          </a:p>
          <a:p>
            <a:pPr algn="ctr"/>
            <a:r>
              <a:rPr lang="it-IT" sz="1200" dirty="0"/>
              <a:t>3. Elaborazione di piani di gestione forestale e loro strumenti </a:t>
            </a:r>
            <a:r>
              <a:rPr lang="it-IT" sz="1200" dirty="0" smtClean="0"/>
              <a:t>equivalenti</a:t>
            </a:r>
            <a:endParaRPr lang="it-IT" sz="1200" dirty="0"/>
          </a:p>
        </p:txBody>
      </p:sp>
      <p:sp>
        <p:nvSpPr>
          <p:cNvPr id="20" name="Rettangolo arrotondato 19"/>
          <p:cNvSpPr/>
          <p:nvPr/>
        </p:nvSpPr>
        <p:spPr>
          <a:xfrm>
            <a:off x="4711070" y="2798684"/>
            <a:ext cx="2151435" cy="2644550"/>
          </a:xfrm>
          <a:prstGeom prst="roundRect">
            <a:avLst/>
          </a:prstGeom>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lvl="0" algn="ctr"/>
            <a:r>
              <a:rPr lang="it-IT" sz="1200" dirty="0" smtClean="0"/>
              <a:t>Beneficiari: </a:t>
            </a:r>
            <a:r>
              <a:rPr lang="it-IT" sz="1200" dirty="0"/>
              <a:t>S</a:t>
            </a:r>
            <a:r>
              <a:rPr lang="it-IT" sz="1200" dirty="0" smtClean="0"/>
              <a:t>ilvicoltori </a:t>
            </a:r>
            <a:r>
              <a:rPr lang="it-IT" sz="1200" dirty="0"/>
              <a:t>privati, comuni e loro consorzi e PMI. Il sostegno è concesso anche ai fornitori di soli servizi e ai titolari di aree forestali che forniscono servizi di gestione per altre proprietà forestali, </a:t>
            </a:r>
            <a:r>
              <a:rPr lang="it-IT" sz="1200" dirty="0" err="1"/>
              <a:t>purchè</a:t>
            </a:r>
            <a:r>
              <a:rPr lang="it-IT" sz="1200" dirty="0"/>
              <a:t> iscritti all'Albo regionale delle imprese boschive. </a:t>
            </a:r>
          </a:p>
        </p:txBody>
      </p:sp>
      <p:sp>
        <p:nvSpPr>
          <p:cNvPr id="14" name="Rettangolo arrotondato 13"/>
          <p:cNvSpPr/>
          <p:nvPr/>
        </p:nvSpPr>
        <p:spPr>
          <a:xfrm>
            <a:off x="314162" y="5733256"/>
            <a:ext cx="4251831" cy="50405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1100" dirty="0" smtClean="0"/>
              <a:t> L’importo massimo ammissibile  è 200.00,00 € per progetto o 300.000,00 €  nel caso di consorzi. L’intensità </a:t>
            </a:r>
            <a:r>
              <a:rPr lang="it-IT" sz="1100" dirty="0"/>
              <a:t>dell’aiuto è pari al 100% della spesa ammissibile</a:t>
            </a:r>
            <a:r>
              <a:rPr lang="it-IT" sz="1100" dirty="0" smtClean="0"/>
              <a:t>.</a:t>
            </a:r>
            <a:endParaRPr lang="it-IT" sz="1100" dirty="0"/>
          </a:p>
        </p:txBody>
      </p:sp>
      <p:sp>
        <p:nvSpPr>
          <p:cNvPr id="15" name="Rettangolo arrotondato 14"/>
          <p:cNvSpPr/>
          <p:nvPr/>
        </p:nvSpPr>
        <p:spPr>
          <a:xfrm>
            <a:off x="4790685" y="5733256"/>
            <a:ext cx="4251831" cy="25202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it-IT" sz="1100" dirty="0" smtClean="0"/>
              <a:t>L’intensità </a:t>
            </a:r>
            <a:r>
              <a:rPr lang="it-IT" sz="1100" dirty="0"/>
              <a:t>dell’aiuto è pari al 100% della spesa ammissibile</a:t>
            </a:r>
            <a:r>
              <a:rPr lang="it-IT" sz="1100" dirty="0" smtClean="0"/>
              <a:t>.</a:t>
            </a:r>
            <a:endParaRPr lang="it-IT" sz="1100" dirty="0"/>
          </a:p>
        </p:txBody>
      </p:sp>
      <p:pic>
        <p:nvPicPr>
          <p:cNvPr id="16" name="Picture 7"/>
          <p:cNvPicPr>
            <a:picLocks noChangeAspect="1" noChangeArrowheads="1"/>
          </p:cNvPicPr>
          <p:nvPr/>
        </p:nvPicPr>
        <p:blipFill>
          <a:blip r:embed="rId3" cstate="print"/>
          <a:srcRect/>
          <a:stretch>
            <a:fillRect/>
          </a:stretch>
        </p:blipFill>
        <p:spPr bwMode="auto">
          <a:xfrm>
            <a:off x="0" y="260648"/>
            <a:ext cx="9144000" cy="816834"/>
          </a:xfrm>
          <a:prstGeom prst="rect">
            <a:avLst/>
          </a:prstGeom>
          <a:noFill/>
          <a:ln w="9525">
            <a:noFill/>
            <a:miter lim="800000"/>
            <a:headEnd/>
            <a:tailEnd/>
          </a:ln>
          <a:effectLst/>
        </p:spPr>
      </p:pic>
    </p:spTree>
    <p:extLst>
      <p:ext uri="{BB962C8B-B14F-4D97-AF65-F5344CB8AC3E}">
        <p14:creationId xmlns:p14="http://schemas.microsoft.com/office/powerpoint/2010/main" xmlns="" val="3447792833"/>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784</TotalTime>
  <Words>2783</Words>
  <Application>Microsoft Office PowerPoint</Application>
  <PresentationFormat>Presentazione su schermo (4:3)</PresentationFormat>
  <Paragraphs>162</Paragraphs>
  <Slides>18</Slides>
  <Notes>0</Notes>
  <HiddenSlides>0</HiddenSlides>
  <MMClips>0</MMClips>
  <ScaleCrop>false</ScaleCrop>
  <HeadingPairs>
    <vt:vector size="4" baseType="variant">
      <vt:variant>
        <vt:lpstr>Tema</vt:lpstr>
      </vt:variant>
      <vt:variant>
        <vt:i4>1</vt:i4>
      </vt:variant>
      <vt:variant>
        <vt:lpstr>Titoli diapositive</vt:lpstr>
      </vt:variant>
      <vt:variant>
        <vt:i4>18</vt:i4>
      </vt:variant>
    </vt:vector>
  </HeadingPairs>
  <TitlesOfParts>
    <vt:vector size="19" baseType="lpstr">
      <vt:lpstr>Tema di Office</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standard di PowerPoint</dc:title>
  <dc:creator>Bari</dc:creator>
  <cp:lastModifiedBy>Infomove</cp:lastModifiedBy>
  <cp:revision>73</cp:revision>
  <dcterms:created xsi:type="dcterms:W3CDTF">2017-11-30T13:36:27Z</dcterms:created>
  <dcterms:modified xsi:type="dcterms:W3CDTF">2017-12-05T08:28:51Z</dcterms:modified>
</cp:coreProperties>
</file>